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5" r:id="rId2"/>
    <p:sldId id="264" r:id="rId3"/>
  </p:sldIdLst>
  <p:sldSz cx="21602700" cy="32404050"/>
  <p:notesSz cx="6864350" cy="9996488"/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3153"/>
    <a:srgbClr val="229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6525" autoAdjust="0"/>
  </p:normalViewPr>
  <p:slideViewPr>
    <p:cSldViewPr>
      <p:cViewPr>
        <p:scale>
          <a:sx n="50" d="100"/>
          <a:sy n="50" d="100"/>
        </p:scale>
        <p:origin x="954" y="-6222"/>
      </p:cViewPr>
      <p:guideLst>
        <p:guide orient="horz" pos="10206"/>
        <p:guide pos="6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7448" y="0"/>
            <a:ext cx="2975300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49FFE5CB-28B5-46D0-8A6C-28EFA2C68F8F}" type="datetimeFigureOut">
              <a:rPr lang="ko-KR" altLang="en-US" smtClean="0"/>
              <a:pPr/>
              <a:t>2020-05-08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749300"/>
            <a:ext cx="24987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115" y="4748052"/>
            <a:ext cx="5492121" cy="4498659"/>
          </a:xfrm>
          <a:prstGeom prst="rect">
            <a:avLst/>
          </a:prstGeom>
        </p:spPr>
        <p:txBody>
          <a:bodyPr vert="horz" lIns="92181" tIns="46090" rIns="92181" bIns="4609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506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7448" y="9494506"/>
            <a:ext cx="2975300" cy="500383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5ED8AEFE-EC7F-4453-B3B1-C57E023393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07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20204" y="10066265"/>
            <a:ext cx="18362295" cy="694586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40406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C5A9-456F-44BD-9BCC-C563E4CBF8C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9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5F22-F0C5-4FFD-A2A8-82294AA6A6A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5661959" y="1297669"/>
            <a:ext cx="4860607" cy="2764845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80137" y="1297669"/>
            <a:ext cx="14221777" cy="2764845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3A19-ED89-49FC-916F-B3EB0F0C3B9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3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64614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06467" y="20822604"/>
            <a:ext cx="18362295" cy="6435805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06467" y="13734224"/>
            <a:ext cx="18362295" cy="7088383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344A-2AAA-493F-B56E-8FCAEA16E01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7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80136" y="7560951"/>
            <a:ext cx="9541193" cy="21385174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981374" y="7560951"/>
            <a:ext cx="9541193" cy="21385174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96C0-DC1F-4E78-B562-B840AEC0040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1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0137" y="7253409"/>
            <a:ext cx="9544944" cy="3022876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80137" y="10276283"/>
            <a:ext cx="9544944" cy="18669836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0973875" y="7253409"/>
            <a:ext cx="9548693" cy="3022876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0973875" y="10276283"/>
            <a:ext cx="9548693" cy="18669836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00F8-9DE6-4E99-97AA-28E7652F857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2D75-974A-4657-8CE1-33AB3122133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0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6421-2386-4EFB-8E65-97EFC437E31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6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80137" y="1290164"/>
            <a:ext cx="7107140" cy="549068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46057" y="1290165"/>
            <a:ext cx="12076511" cy="27655960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80137" y="6780850"/>
            <a:ext cx="7107140" cy="22165274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393D-EA7C-4D9C-B564-52B25CF0D8C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9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4281" y="22682838"/>
            <a:ext cx="12961620" cy="2677838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34281" y="2895361"/>
            <a:ext cx="12961620" cy="1944243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34281" y="25360676"/>
            <a:ext cx="12961620" cy="3802972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807B-B610-4CFE-A663-D336CA48ED3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" y="-41543"/>
            <a:ext cx="21647707" cy="3249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80136" y="1297664"/>
            <a:ext cx="19442430" cy="5400675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80136" y="7560951"/>
            <a:ext cx="19442430" cy="21385174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80136" y="30033757"/>
            <a:ext cx="5040630" cy="172521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5B485-B849-4673-BC0F-4E4E3DA36EC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4373848" y="30151779"/>
            <a:ext cx="6840855" cy="172521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739210" y="30151779"/>
            <a:ext cx="5040630" cy="172521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F728-0AB3-4366-8ED3-BACDC7022A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8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toptech@toptech21.co.kr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hyperlink" Target="http://www.toptech21.co.k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F44F578-8828-4939-BCED-D3A1CC4946FB}"/>
              </a:ext>
            </a:extLst>
          </p:cNvPr>
          <p:cNvSpPr/>
          <p:nvPr/>
        </p:nvSpPr>
        <p:spPr>
          <a:xfrm>
            <a:off x="0" y="0"/>
            <a:ext cx="21602700" cy="46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PVD Ion-Plating </a:t>
            </a:r>
            <a:r>
              <a:rPr lang="ko-KR" altLang="en-US" dirty="0"/>
              <a:t>방식을 이용한</a:t>
            </a:r>
            <a:endParaRPr lang="en-US" altLang="ko-KR" dirty="0"/>
          </a:p>
          <a:p>
            <a:pPr algn="ctr"/>
            <a:r>
              <a:rPr lang="ko-KR" altLang="en-US" dirty="0"/>
              <a:t> </a:t>
            </a:r>
            <a:r>
              <a:rPr lang="en-US" altLang="ko-KR" dirty="0"/>
              <a:t>Titanium / Zirconium Coating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0722" y="5402741"/>
            <a:ext cx="5616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회사 개요</a:t>
            </a:r>
            <a:endParaRPr lang="ko-KR" altLang="en-US" sz="2500" dirty="0"/>
          </a:p>
        </p:txBody>
      </p:sp>
      <p:grpSp>
        <p:nvGrpSpPr>
          <p:cNvPr id="27" name="그룹 26"/>
          <p:cNvGrpSpPr>
            <a:grpSpLocks noChangeAspect="1"/>
          </p:cNvGrpSpPr>
          <p:nvPr/>
        </p:nvGrpSpPr>
        <p:grpSpPr>
          <a:xfrm>
            <a:off x="690862" y="5163614"/>
            <a:ext cx="625952" cy="664980"/>
            <a:chOff x="2040539" y="5771670"/>
            <a:chExt cx="782440" cy="831225"/>
          </a:xfrm>
        </p:grpSpPr>
        <p:grpSp>
          <p:nvGrpSpPr>
            <p:cNvPr id="22" name="그룹 21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10" name="포인트가 32개인 별 9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" name="순서도: 연결자 14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순서도: 연결자 20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그룹 22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24" name="포인트가 32개인 별 23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" name="순서도: 연결자 24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순서도: 연결자 25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직사각형 37"/>
          <p:cNvSpPr/>
          <p:nvPr/>
        </p:nvSpPr>
        <p:spPr>
          <a:xfrm>
            <a:off x="1350722" y="5976889"/>
            <a:ext cx="19027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400" b="1" dirty="0">
                <a:latin typeface="+mn-ea"/>
              </a:rPr>
              <a:t>회사명 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㈜</a:t>
            </a:r>
            <a:r>
              <a:rPr lang="ko-KR" altLang="en-US" sz="2400" b="1" dirty="0" err="1">
                <a:latin typeface="+mn-ea"/>
              </a:rPr>
              <a:t>탑테크이십일</a:t>
            </a:r>
            <a:r>
              <a:rPr lang="ko-KR" altLang="en-US" sz="2400" b="1" dirty="0">
                <a:latin typeface="+mn-ea"/>
              </a:rPr>
              <a:t>  </a:t>
            </a:r>
            <a:r>
              <a:rPr lang="en-US" altLang="ko-KR" sz="2400" b="1" dirty="0">
                <a:latin typeface="+mn-ea"/>
              </a:rPr>
              <a:t>(TOPTECH21 CO., LTD.)</a:t>
            </a:r>
          </a:p>
          <a:p>
            <a:pPr marL="457200" indent="-457200">
              <a:buAutoNum type="arabicPeriod" startAt="2"/>
            </a:pPr>
            <a:r>
              <a:rPr lang="ko-KR" altLang="en-US" sz="2400" b="1" dirty="0">
                <a:latin typeface="+mn-ea"/>
              </a:rPr>
              <a:t>주  소 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서울특별시 금천구 가산디지털</a:t>
            </a:r>
            <a:r>
              <a:rPr lang="en-US" altLang="ko-KR" sz="2400" b="1" dirty="0">
                <a:latin typeface="+mn-ea"/>
              </a:rPr>
              <a:t>2</a:t>
            </a:r>
            <a:r>
              <a:rPr lang="ko-KR" altLang="en-US" sz="2400" b="1" dirty="0">
                <a:latin typeface="+mn-ea"/>
              </a:rPr>
              <a:t>로 </a:t>
            </a:r>
            <a:r>
              <a:rPr lang="en-US" altLang="ko-KR" sz="2400" b="1" dirty="0">
                <a:latin typeface="+mn-ea"/>
              </a:rPr>
              <a:t>114 </a:t>
            </a:r>
            <a:r>
              <a:rPr lang="ko-KR" altLang="en-US" sz="2400" b="1" dirty="0">
                <a:latin typeface="+mn-ea"/>
              </a:rPr>
              <a:t>한국전자협동빌딩 </a:t>
            </a:r>
            <a:r>
              <a:rPr lang="en-US" altLang="ko-KR" sz="2400" b="1" dirty="0">
                <a:latin typeface="+mn-ea"/>
              </a:rPr>
              <a:t>202</a:t>
            </a:r>
            <a:r>
              <a:rPr lang="ko-KR" altLang="en-US" sz="2400" b="1" dirty="0">
                <a:latin typeface="+mn-ea"/>
              </a:rPr>
              <a:t>호</a:t>
            </a:r>
            <a:endParaRPr lang="en-US" altLang="ko-KR" sz="2400" b="1" dirty="0">
              <a:latin typeface="+mn-ea"/>
            </a:endParaRPr>
          </a:p>
          <a:p>
            <a:pPr marL="457200" indent="-457200">
              <a:buAutoNum type="arabicPeriod" startAt="3"/>
            </a:pPr>
            <a:r>
              <a:rPr lang="en-US" altLang="ko-KR" sz="2400" b="1" dirty="0">
                <a:latin typeface="+mn-ea"/>
              </a:rPr>
              <a:t>Tel.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: 02-862-3964      Fax.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: 02-861-2556</a:t>
            </a:r>
          </a:p>
          <a:p>
            <a:pPr marL="457200" indent="-457200">
              <a:buAutoNum type="arabicPeriod" startAt="4"/>
            </a:pPr>
            <a:r>
              <a:rPr lang="en-US" altLang="ko-KR" sz="2400" b="1" dirty="0">
                <a:latin typeface="+mn-ea"/>
              </a:rPr>
              <a:t>Homepage</a:t>
            </a:r>
            <a:r>
              <a:rPr lang="ko-KR" altLang="en-US" sz="2400" b="1" dirty="0">
                <a:latin typeface="+mn-ea"/>
              </a:rPr>
              <a:t> 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en-US" altLang="ko-KR" sz="2400" b="1" dirty="0">
                <a:latin typeface="+mn-ea"/>
                <a:hlinkClick r:id="rId2"/>
              </a:rPr>
              <a:t>www.toptech21.co.kr</a:t>
            </a:r>
            <a:r>
              <a:rPr lang="en-US" altLang="ko-KR" sz="2400" b="1" dirty="0">
                <a:latin typeface="+mn-ea"/>
              </a:rPr>
              <a:t>   E-mail : </a:t>
            </a:r>
            <a:r>
              <a:rPr lang="en-US" altLang="ko-KR" sz="2400" b="1" dirty="0">
                <a:latin typeface="+mn-ea"/>
                <a:hlinkClick r:id="rId3"/>
              </a:rPr>
              <a:t>toptech@toptech21.co.kr</a:t>
            </a:r>
            <a:endParaRPr lang="en-US" altLang="ko-KR" sz="2400" b="1" dirty="0">
              <a:latin typeface="+mn-ea"/>
            </a:endParaRPr>
          </a:p>
          <a:p>
            <a:r>
              <a:rPr lang="en-US" altLang="ko-KR" sz="2400" b="1" dirty="0">
                <a:latin typeface="+mn-ea"/>
              </a:rPr>
              <a:t>5.  </a:t>
            </a:r>
            <a:r>
              <a:rPr lang="ko-KR" altLang="en-US" sz="2400" b="1" dirty="0">
                <a:latin typeface="+mn-ea"/>
              </a:rPr>
              <a:t>생산 제품 </a:t>
            </a:r>
            <a:r>
              <a:rPr lang="en-US" altLang="ko-KR" sz="2400" b="1" dirty="0">
                <a:latin typeface="+mn-ea"/>
              </a:rPr>
              <a:t>: </a:t>
            </a:r>
            <a:r>
              <a:rPr lang="ko-KR" altLang="en-US" sz="2400" b="1" dirty="0">
                <a:latin typeface="+mn-ea"/>
              </a:rPr>
              <a:t>티타늄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계열</a:t>
            </a:r>
            <a:r>
              <a:rPr lang="en-US" altLang="ko-KR" sz="2400" b="1" dirty="0">
                <a:latin typeface="+mn-ea"/>
              </a:rPr>
              <a:t>)</a:t>
            </a:r>
            <a:r>
              <a:rPr lang="ko-KR" altLang="en-US" sz="2400" b="1" dirty="0">
                <a:latin typeface="+mn-ea"/>
              </a:rPr>
              <a:t> 코팅 및 지르코늄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계열</a:t>
            </a:r>
            <a:r>
              <a:rPr lang="en-US" altLang="ko-KR" sz="2400" b="1" dirty="0">
                <a:latin typeface="+mn-ea"/>
              </a:rPr>
              <a:t>)</a:t>
            </a:r>
            <a:r>
              <a:rPr lang="ko-KR" altLang="en-US" sz="2400" b="1" dirty="0">
                <a:latin typeface="+mn-ea"/>
              </a:rPr>
              <a:t> 코팅 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0722" y="11223261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회사 연혁</a:t>
            </a:r>
            <a:endParaRPr lang="ko-KR" altLang="en-US" sz="2500" dirty="0"/>
          </a:p>
        </p:txBody>
      </p:sp>
      <p:grpSp>
        <p:nvGrpSpPr>
          <p:cNvPr id="40" name="그룹 39"/>
          <p:cNvGrpSpPr>
            <a:grpSpLocks noChangeAspect="1"/>
          </p:cNvGrpSpPr>
          <p:nvPr/>
        </p:nvGrpSpPr>
        <p:grpSpPr>
          <a:xfrm>
            <a:off x="690862" y="10984134"/>
            <a:ext cx="625952" cy="664980"/>
            <a:chOff x="2040539" y="5771670"/>
            <a:chExt cx="782440" cy="831225"/>
          </a:xfrm>
        </p:grpSpPr>
        <p:grpSp>
          <p:nvGrpSpPr>
            <p:cNvPr id="41" name="그룹 40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46" name="포인트가 32개인 별 45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" name="순서도: 연결자 46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순서도: 연결자 47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그룹 41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43" name="포인트가 32개인 별 42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" name="순서도: 연결자 43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순서도: 연결자 44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1350722" y="12064254"/>
            <a:ext cx="1080135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400" dirty="0">
                <a:latin typeface="+mn-ea"/>
              </a:rPr>
              <a:t>2006.05   </a:t>
            </a:r>
            <a:r>
              <a:rPr lang="ko-KR" altLang="ko-KR" sz="2400" dirty="0">
                <a:latin typeface="+mn-ea"/>
              </a:rPr>
              <a:t>㈜탑테크이십일로 법인회사 설립</a:t>
            </a:r>
            <a:r>
              <a:rPr lang="en-US" altLang="ko-KR" sz="2400" dirty="0">
                <a:latin typeface="+mn-ea"/>
              </a:rPr>
              <a:t>    </a:t>
            </a:r>
            <a:endParaRPr lang="ko-KR" altLang="ko-KR" sz="24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2006.08   </a:t>
            </a:r>
            <a:r>
              <a:rPr lang="ko-KR" altLang="ko-KR" sz="2400" dirty="0">
                <a:latin typeface="+mn-ea"/>
              </a:rPr>
              <a:t>연구개발전담부서인증 </a:t>
            </a:r>
            <a:r>
              <a:rPr lang="en-US" altLang="ko-KR" sz="2400" dirty="0">
                <a:latin typeface="+mn-ea"/>
              </a:rPr>
              <a:t>(</a:t>
            </a:r>
            <a:r>
              <a:rPr lang="ko-KR" altLang="ko-KR" sz="2400" dirty="0">
                <a:latin typeface="+mn-ea"/>
              </a:rPr>
              <a:t>한국산업기술진흥협회</a:t>
            </a:r>
            <a:r>
              <a:rPr lang="en-US" altLang="ko-KR" sz="2400" dirty="0">
                <a:latin typeface="+mn-ea"/>
              </a:rPr>
              <a:t>)</a:t>
            </a:r>
            <a:endParaRPr lang="ko-KR" altLang="ko-KR" sz="24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2007.06   </a:t>
            </a:r>
            <a:r>
              <a:rPr lang="ko-KR" altLang="ko-KR" sz="2400" dirty="0">
                <a:latin typeface="+mn-ea"/>
              </a:rPr>
              <a:t>이온플레이팅 장치 관련 특허 </a:t>
            </a:r>
            <a:r>
              <a:rPr lang="en-US" altLang="ko-KR" sz="2400" dirty="0">
                <a:latin typeface="+mn-ea"/>
              </a:rPr>
              <a:t>3</a:t>
            </a:r>
            <a:r>
              <a:rPr lang="ko-KR" altLang="ko-KR" sz="2400" dirty="0">
                <a:latin typeface="+mn-ea"/>
              </a:rPr>
              <a:t>건 등록</a:t>
            </a:r>
          </a:p>
          <a:p>
            <a:r>
              <a:rPr lang="en-US" altLang="ko-KR" sz="2400" dirty="0">
                <a:latin typeface="+mn-ea"/>
              </a:rPr>
              <a:t>2008.09   </a:t>
            </a:r>
            <a:r>
              <a:rPr lang="ko-KR" altLang="ko-KR" sz="2400" dirty="0">
                <a:latin typeface="+mn-ea"/>
              </a:rPr>
              <a:t>주방용품 코팅 관련 특허 </a:t>
            </a:r>
            <a:r>
              <a:rPr lang="en-US" altLang="ko-KR" sz="2400" dirty="0">
                <a:latin typeface="+mn-ea"/>
              </a:rPr>
              <a:t>1</a:t>
            </a:r>
            <a:r>
              <a:rPr lang="ko-KR" altLang="ko-KR" sz="2400" dirty="0">
                <a:latin typeface="+mn-ea"/>
              </a:rPr>
              <a:t>건 등록</a:t>
            </a:r>
          </a:p>
          <a:p>
            <a:r>
              <a:rPr lang="en-US" altLang="ko-KR" sz="2400" dirty="0">
                <a:latin typeface="+mn-ea"/>
              </a:rPr>
              <a:t>2009.06   </a:t>
            </a:r>
            <a:r>
              <a:rPr lang="ko-KR" altLang="ko-KR" sz="2400" dirty="0" err="1">
                <a:latin typeface="+mn-ea"/>
              </a:rPr>
              <a:t>클린사업</a:t>
            </a:r>
            <a:r>
              <a:rPr lang="ko-KR" altLang="en-US" sz="2400" dirty="0" err="1">
                <a:latin typeface="+mn-ea"/>
              </a:rPr>
              <a:t>장</a:t>
            </a:r>
            <a:r>
              <a:rPr lang="ko-KR" altLang="ko-KR" sz="2400" dirty="0">
                <a:latin typeface="+mn-ea"/>
              </a:rPr>
              <a:t> 인증 </a:t>
            </a:r>
            <a:r>
              <a:rPr lang="en-US" altLang="ko-KR" sz="2400" dirty="0">
                <a:latin typeface="+mn-ea"/>
              </a:rPr>
              <a:t>(</a:t>
            </a:r>
            <a:r>
              <a:rPr lang="ko-KR" altLang="ko-KR" sz="2400" dirty="0">
                <a:latin typeface="+mn-ea"/>
              </a:rPr>
              <a:t>한국산업안전보건공단</a:t>
            </a:r>
            <a:r>
              <a:rPr lang="en-US" altLang="ko-KR" sz="2400" dirty="0">
                <a:latin typeface="+mn-ea"/>
              </a:rPr>
              <a:t>) </a:t>
            </a:r>
            <a:endParaRPr lang="ko-KR" altLang="ko-KR" sz="24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2010.05   </a:t>
            </a:r>
            <a:r>
              <a:rPr lang="ko-KR" altLang="ko-KR" sz="2400" dirty="0">
                <a:latin typeface="+mn-ea"/>
              </a:rPr>
              <a:t>벤처기업확인 인증 </a:t>
            </a:r>
            <a:r>
              <a:rPr lang="en-US" altLang="ko-KR" sz="2400" dirty="0">
                <a:latin typeface="+mn-ea"/>
              </a:rPr>
              <a:t>(</a:t>
            </a:r>
            <a:r>
              <a:rPr lang="ko-KR" altLang="ko-KR" sz="2400" dirty="0">
                <a:latin typeface="+mn-ea"/>
              </a:rPr>
              <a:t>기술보증기금</a:t>
            </a:r>
            <a:r>
              <a:rPr lang="en-US" altLang="ko-KR" sz="2400" dirty="0">
                <a:latin typeface="+mn-ea"/>
              </a:rPr>
              <a:t>)</a:t>
            </a:r>
            <a:endParaRPr lang="ko-KR" altLang="ko-KR" sz="24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2010.12   </a:t>
            </a:r>
            <a:r>
              <a:rPr lang="ko-KR" altLang="ko-KR" sz="2400" dirty="0">
                <a:latin typeface="+mn-ea"/>
              </a:rPr>
              <a:t>부품</a:t>
            </a:r>
            <a:r>
              <a:rPr lang="en-US" altLang="ko-KR" sz="2400" dirty="0">
                <a:latin typeface="+mn-ea"/>
              </a:rPr>
              <a:t>.</a:t>
            </a:r>
            <a:r>
              <a:rPr lang="ko-KR" altLang="ko-KR" sz="2400" dirty="0">
                <a:latin typeface="+mn-ea"/>
              </a:rPr>
              <a:t>소재전문기업확인 인증 </a:t>
            </a:r>
            <a:r>
              <a:rPr lang="en-US" altLang="ko-KR" sz="2400" dirty="0">
                <a:latin typeface="+mn-ea"/>
              </a:rPr>
              <a:t>(</a:t>
            </a:r>
            <a:r>
              <a:rPr lang="ko-KR" altLang="ko-KR" sz="2400" dirty="0">
                <a:latin typeface="+mn-ea"/>
              </a:rPr>
              <a:t>지식경제부</a:t>
            </a:r>
            <a:r>
              <a:rPr lang="en-US" altLang="ko-KR" sz="2400" dirty="0">
                <a:latin typeface="+mn-ea"/>
              </a:rPr>
              <a:t>)</a:t>
            </a:r>
            <a:endParaRPr lang="ko-KR" altLang="ko-KR" sz="24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2017.04   </a:t>
            </a:r>
            <a:r>
              <a:rPr lang="ko-KR" altLang="ko-KR" sz="2400" dirty="0" err="1">
                <a:latin typeface="+mn-ea"/>
              </a:rPr>
              <a:t>강소</a:t>
            </a:r>
            <a:r>
              <a:rPr lang="en-US" altLang="ko-KR" sz="2400" dirty="0">
                <a:latin typeface="+mn-ea"/>
              </a:rPr>
              <a:t> </a:t>
            </a:r>
            <a:r>
              <a:rPr lang="ko-KR" altLang="ko-KR" sz="2400" dirty="0">
                <a:latin typeface="+mn-ea"/>
              </a:rPr>
              <a:t>기업 인증 </a:t>
            </a:r>
            <a:r>
              <a:rPr lang="en-US" altLang="ko-KR" sz="2400" dirty="0">
                <a:latin typeface="+mn-ea"/>
              </a:rPr>
              <a:t>(</a:t>
            </a:r>
            <a:r>
              <a:rPr lang="ko-KR" altLang="ko-KR" sz="2400" dirty="0">
                <a:latin typeface="+mn-ea"/>
              </a:rPr>
              <a:t>고용노동부</a:t>
            </a:r>
            <a:r>
              <a:rPr lang="en-US" altLang="ko-KR" sz="2400" dirty="0">
                <a:latin typeface="+mn-ea"/>
              </a:rPr>
              <a:t>)</a:t>
            </a:r>
            <a:endParaRPr lang="ko-KR" altLang="ko-KR" sz="24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2017.06   </a:t>
            </a:r>
            <a:r>
              <a:rPr lang="ko-KR" altLang="ko-KR" sz="2400" dirty="0">
                <a:latin typeface="+mn-ea"/>
              </a:rPr>
              <a:t>여성기업 확인 인증 </a:t>
            </a:r>
            <a:r>
              <a:rPr lang="en-US" altLang="ko-KR" sz="2400" dirty="0">
                <a:latin typeface="+mn-ea"/>
              </a:rPr>
              <a:t>(</a:t>
            </a:r>
            <a:r>
              <a:rPr lang="ko-KR" altLang="ko-KR" sz="2400" dirty="0">
                <a:latin typeface="+mn-ea"/>
              </a:rPr>
              <a:t>서울지방중소기업</a:t>
            </a:r>
            <a:r>
              <a:rPr lang="en-US" altLang="ko-KR" sz="2400" dirty="0">
                <a:latin typeface="+mn-ea"/>
              </a:rPr>
              <a:t>)</a:t>
            </a:r>
            <a:endParaRPr lang="ko-KR" altLang="ko-KR" sz="24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2018.08   </a:t>
            </a:r>
            <a:r>
              <a:rPr lang="ko-KR" altLang="ko-KR" sz="2400" dirty="0">
                <a:latin typeface="+mn-ea"/>
              </a:rPr>
              <a:t>뿌리기술전문기업 인증 </a:t>
            </a:r>
            <a:r>
              <a:rPr lang="en-US" altLang="ko-KR" sz="2400" dirty="0">
                <a:latin typeface="+mn-ea"/>
              </a:rPr>
              <a:t>(</a:t>
            </a:r>
            <a:r>
              <a:rPr lang="ko-KR" altLang="ko-KR" sz="2400" dirty="0">
                <a:latin typeface="+mn-ea"/>
              </a:rPr>
              <a:t>중소벤처기업부</a:t>
            </a:r>
            <a:r>
              <a:rPr lang="en-US" altLang="ko-KR" sz="2400" dirty="0">
                <a:latin typeface="+mn-ea"/>
              </a:rPr>
              <a:t>)</a:t>
            </a:r>
            <a:endParaRPr lang="ko-KR" altLang="ko-KR" sz="2400" dirty="0">
              <a:latin typeface="+mn-ea"/>
            </a:endParaRPr>
          </a:p>
          <a:p>
            <a:r>
              <a:rPr lang="en-US" altLang="ko-KR" sz="2400" dirty="0">
                <a:latin typeface="+mn-ea"/>
              </a:rPr>
              <a:t>2018.11   ISO 9001 / ISO 14001 (</a:t>
            </a:r>
            <a:r>
              <a:rPr lang="ko-KR" altLang="ko-KR" sz="2400" dirty="0">
                <a:latin typeface="+mn-ea"/>
              </a:rPr>
              <a:t>한국산업인증원</a:t>
            </a:r>
            <a:r>
              <a:rPr lang="en-US" altLang="ko-KR" sz="2400" dirty="0">
                <a:latin typeface="+mn-ea"/>
              </a:rPr>
              <a:t>)</a:t>
            </a:r>
            <a:endParaRPr lang="ko-KR" altLang="ko-KR" sz="2400" dirty="0">
              <a:latin typeface="+mn-ea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368302" y="16751567"/>
            <a:ext cx="5616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제품 사진</a:t>
            </a:r>
            <a:endParaRPr lang="ko-KR" altLang="en-US" sz="2500" dirty="0"/>
          </a:p>
        </p:txBody>
      </p:sp>
      <p:grpSp>
        <p:nvGrpSpPr>
          <p:cNvPr id="131" name="그룹 130"/>
          <p:cNvGrpSpPr>
            <a:grpSpLocks noChangeAspect="1"/>
          </p:cNvGrpSpPr>
          <p:nvPr/>
        </p:nvGrpSpPr>
        <p:grpSpPr>
          <a:xfrm>
            <a:off x="708442" y="16512440"/>
            <a:ext cx="625952" cy="664980"/>
            <a:chOff x="2040539" y="5771670"/>
            <a:chExt cx="782440" cy="831225"/>
          </a:xfrm>
        </p:grpSpPr>
        <p:grpSp>
          <p:nvGrpSpPr>
            <p:cNvPr id="132" name="그룹 131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137" name="포인트가 32개인 별 136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8" name="순서도: 연결자 137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순서도: 연결자 138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3" name="그룹 132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134" name="포인트가 32개인 별 133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35" name="순서도: 연결자 134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6" name="순서도: 연결자 135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36" y="18528664"/>
            <a:ext cx="4058828" cy="22830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922" y="18585150"/>
            <a:ext cx="3172867" cy="316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280" y="18528664"/>
            <a:ext cx="3150335" cy="316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14" y="18528664"/>
            <a:ext cx="3160776" cy="22463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04" y="23357819"/>
            <a:ext cx="3083796" cy="3168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086" y="23358402"/>
            <a:ext cx="3160776" cy="224637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28" y="23414888"/>
            <a:ext cx="2967474" cy="3168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5987" y="23358402"/>
            <a:ext cx="4224000" cy="316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11" y="23357467"/>
            <a:ext cx="3123853" cy="3168352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1296344" y="20850908"/>
            <a:ext cx="3181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절삭공구</a:t>
            </a:r>
            <a:endParaRPr lang="ko-KR" altLang="en-US" sz="2500" dirty="0"/>
          </a:p>
        </p:txBody>
      </p:sp>
      <p:sp>
        <p:nvSpPr>
          <p:cNvPr id="141" name="TextBox 140"/>
          <p:cNvSpPr txBox="1"/>
          <p:nvPr/>
        </p:nvSpPr>
        <p:spPr>
          <a:xfrm>
            <a:off x="5829713" y="20850908"/>
            <a:ext cx="3181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Core</a:t>
            </a:r>
            <a:endParaRPr lang="ko-KR" altLang="en-US" sz="25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1199133" y="22003524"/>
            <a:ext cx="3181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Cutter (TiN)</a:t>
            </a:r>
            <a:endParaRPr lang="ko-KR" altLang="en-US" sz="25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7533303" y="25681282"/>
            <a:ext cx="3181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수저 </a:t>
            </a:r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SET</a:t>
            </a:r>
            <a:endParaRPr lang="ko-KR" altLang="en-US" sz="2500" dirty="0"/>
          </a:p>
        </p:txBody>
      </p:sp>
      <p:sp>
        <p:nvSpPr>
          <p:cNvPr id="144" name="TextBox 143"/>
          <p:cNvSpPr txBox="1"/>
          <p:nvPr/>
        </p:nvSpPr>
        <p:spPr>
          <a:xfrm>
            <a:off x="8929142" y="26640902"/>
            <a:ext cx="3181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의료기기 </a:t>
            </a:r>
            <a:endParaRPr lang="en-US" altLang="ko-KR" sz="25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(Scaler Tip)</a:t>
            </a:r>
            <a:endParaRPr lang="ko-KR" altLang="en-US" sz="2500" dirty="0"/>
          </a:p>
        </p:txBody>
      </p:sp>
      <p:sp>
        <p:nvSpPr>
          <p:cNvPr id="145" name="TextBox 144"/>
          <p:cNvSpPr txBox="1"/>
          <p:nvPr/>
        </p:nvSpPr>
        <p:spPr>
          <a:xfrm>
            <a:off x="13073640" y="26699053"/>
            <a:ext cx="31812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의료기기 </a:t>
            </a:r>
            <a:endParaRPr lang="en-US" altLang="ko-KR" sz="25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(</a:t>
            </a:r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치과 보철</a:t>
            </a:r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)</a:t>
            </a:r>
            <a:endParaRPr lang="ko-KR" altLang="en-US" sz="2500" dirty="0"/>
          </a:p>
        </p:txBody>
      </p:sp>
      <p:sp>
        <p:nvSpPr>
          <p:cNvPr id="146" name="TextBox 145"/>
          <p:cNvSpPr txBox="1"/>
          <p:nvPr/>
        </p:nvSpPr>
        <p:spPr>
          <a:xfrm>
            <a:off x="1281305" y="27102235"/>
            <a:ext cx="3181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믹서기 날</a:t>
            </a:r>
            <a:endParaRPr lang="ko-KR" altLang="en-US" sz="2500" dirty="0"/>
          </a:p>
        </p:txBody>
      </p:sp>
      <p:sp>
        <p:nvSpPr>
          <p:cNvPr id="147" name="TextBox 146"/>
          <p:cNvSpPr txBox="1"/>
          <p:nvPr/>
        </p:nvSpPr>
        <p:spPr>
          <a:xfrm>
            <a:off x="5112718" y="27022648"/>
            <a:ext cx="3181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커피 그라인더 날</a:t>
            </a:r>
            <a:endParaRPr lang="ko-KR" altLang="en-US" sz="25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350722" y="29073453"/>
            <a:ext cx="5616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사업방향</a:t>
            </a:r>
            <a:endParaRPr lang="ko-KR" altLang="en-US" sz="2500" dirty="0"/>
          </a:p>
        </p:txBody>
      </p:sp>
      <p:grpSp>
        <p:nvGrpSpPr>
          <p:cNvPr id="149" name="그룹 148"/>
          <p:cNvGrpSpPr>
            <a:grpSpLocks noChangeAspect="1"/>
          </p:cNvGrpSpPr>
          <p:nvPr/>
        </p:nvGrpSpPr>
        <p:grpSpPr>
          <a:xfrm>
            <a:off x="690862" y="28834326"/>
            <a:ext cx="625952" cy="664980"/>
            <a:chOff x="2040539" y="5771670"/>
            <a:chExt cx="782440" cy="831225"/>
          </a:xfrm>
        </p:grpSpPr>
        <p:grpSp>
          <p:nvGrpSpPr>
            <p:cNvPr id="150" name="그룹 149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155" name="포인트가 32개인 별 154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6" name="순서도: 연결자 155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7" name="순서도: 연결자 156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1" name="그룹 150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152" name="포인트가 32개인 별 151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3" name="순서도: 연결자 152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4" name="순서도: 연결자 153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58" name="TextBox 157"/>
          <p:cNvSpPr txBox="1"/>
          <p:nvPr/>
        </p:nvSpPr>
        <p:spPr>
          <a:xfrm>
            <a:off x="1368301" y="29811537"/>
            <a:ext cx="179775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이동형 </a:t>
            </a:r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Rnd Coating Center   </a:t>
            </a:r>
          </a:p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- </a:t>
            </a:r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최저 비용으로 원가 절감이 가능하도록 고객에 맞는 코팅 개발 </a:t>
            </a:r>
            <a:endParaRPr lang="ko-KR" altLang="en-US" sz="2500" dirty="0"/>
          </a:p>
        </p:txBody>
      </p:sp>
      <p:sp>
        <p:nvSpPr>
          <p:cNvPr id="63" name="TextBox 62"/>
          <p:cNvSpPr txBox="1"/>
          <p:nvPr/>
        </p:nvSpPr>
        <p:spPr>
          <a:xfrm>
            <a:off x="15612992" y="22061675"/>
            <a:ext cx="31812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Cutter (AlTiN)</a:t>
            </a:r>
            <a:endParaRPr lang="ko-KR" altLang="en-US" sz="2500" dirty="0"/>
          </a:p>
        </p:txBody>
      </p:sp>
      <p:grpSp>
        <p:nvGrpSpPr>
          <p:cNvPr id="64" name="그룹 63"/>
          <p:cNvGrpSpPr/>
          <p:nvPr/>
        </p:nvGrpSpPr>
        <p:grpSpPr>
          <a:xfrm>
            <a:off x="1178270" y="17520552"/>
            <a:ext cx="5274164" cy="720080"/>
            <a:chOff x="1494738" y="9001225"/>
            <a:chExt cx="5274164" cy="720080"/>
          </a:xfrm>
        </p:grpSpPr>
        <p:sp>
          <p:nvSpPr>
            <p:cNvPr id="65" name="해 64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1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32398" y="9126191"/>
              <a:ext cx="45365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>
                  <a:latin typeface="Georgia" panose="02040502050405020303" pitchFamily="18" charset="0"/>
                </a:rPr>
                <a:t>티타늄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(</a:t>
              </a:r>
              <a:r>
                <a:rPr lang="ko-KR" altLang="en-US" sz="2500" b="1" dirty="0">
                  <a:latin typeface="Georgia" panose="02040502050405020303" pitchFamily="18" charset="0"/>
                </a:rPr>
                <a:t>계열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)</a:t>
              </a:r>
              <a:r>
                <a:rPr lang="ko-KR" altLang="en-US" sz="2500" b="1" dirty="0">
                  <a:latin typeface="Georgia" panose="02040502050405020303" pitchFamily="18" charset="0"/>
                </a:rPr>
                <a:t> 코팅 제품</a:t>
              </a:r>
              <a:endParaRPr lang="ko-KR" altLang="ko-KR" sz="25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1091127" y="22421363"/>
            <a:ext cx="5274164" cy="720080"/>
            <a:chOff x="1494738" y="9001225"/>
            <a:chExt cx="5274164" cy="720080"/>
          </a:xfrm>
        </p:grpSpPr>
        <p:sp>
          <p:nvSpPr>
            <p:cNvPr id="68" name="해 67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2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32398" y="9126191"/>
              <a:ext cx="45365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>
                  <a:latin typeface="Georgia" panose="02040502050405020303" pitchFamily="18" charset="0"/>
                </a:rPr>
                <a:t>지르코늄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(</a:t>
              </a:r>
              <a:r>
                <a:rPr lang="ko-KR" altLang="en-US" sz="2500" b="1" dirty="0">
                  <a:latin typeface="Georgia" panose="02040502050405020303" pitchFamily="18" charset="0"/>
                </a:rPr>
                <a:t>계열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)</a:t>
              </a:r>
              <a:r>
                <a:rPr lang="ko-KR" altLang="en-US" sz="2500" b="1" dirty="0">
                  <a:latin typeface="Georgia" panose="02040502050405020303" pitchFamily="18" charset="0"/>
                </a:rPr>
                <a:t> 코팅 제품</a:t>
              </a:r>
              <a:endParaRPr lang="ko-KR" altLang="ko-KR" sz="2500" dirty="0">
                <a:latin typeface="Georgia" panose="02040502050405020303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350722" y="8355123"/>
            <a:ext cx="5616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회사 개요</a:t>
            </a:r>
            <a:endParaRPr lang="ko-KR" altLang="en-US" sz="2500" dirty="0"/>
          </a:p>
        </p:txBody>
      </p:sp>
      <p:grpSp>
        <p:nvGrpSpPr>
          <p:cNvPr id="71" name="그룹 70"/>
          <p:cNvGrpSpPr>
            <a:grpSpLocks noChangeAspect="1"/>
          </p:cNvGrpSpPr>
          <p:nvPr/>
        </p:nvGrpSpPr>
        <p:grpSpPr>
          <a:xfrm>
            <a:off x="690862" y="8115996"/>
            <a:ext cx="625952" cy="664980"/>
            <a:chOff x="2040539" y="5771670"/>
            <a:chExt cx="782440" cy="831225"/>
          </a:xfrm>
        </p:grpSpPr>
        <p:grpSp>
          <p:nvGrpSpPr>
            <p:cNvPr id="72" name="그룹 71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77" name="포인트가 32개인 별 76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8" name="순서도: 연결자 77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순서도: 연결자 78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그룹 72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74" name="포인트가 32개인 별 73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5" name="순서도: 연결자 74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순서도: 연결자 75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0" name="직사각형 79"/>
          <p:cNvSpPr/>
          <p:nvPr/>
        </p:nvSpPr>
        <p:spPr>
          <a:xfrm>
            <a:off x="1350722" y="8929271"/>
            <a:ext cx="190276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/>
              <a:t>(</a:t>
            </a:r>
            <a:r>
              <a:rPr lang="ko-KR" altLang="ko-KR" sz="2400" b="1" dirty="0"/>
              <a:t>주</a:t>
            </a:r>
            <a:r>
              <a:rPr lang="en-US" altLang="ko-KR" sz="2400" b="1" dirty="0"/>
              <a:t>)</a:t>
            </a:r>
            <a:r>
              <a:rPr lang="ko-KR" altLang="ko-KR" sz="2400" b="1" dirty="0"/>
              <a:t>탑테크이십일</a:t>
            </a:r>
            <a:r>
              <a:rPr lang="ko-KR" altLang="ko-KR" sz="2400" dirty="0"/>
              <a:t>에서는 </a:t>
            </a:r>
            <a:r>
              <a:rPr lang="ko-KR" altLang="ko-KR" sz="2400" b="1" dirty="0"/>
              <a:t>생산성 향상과 원가절감 및 공구의 수명</a:t>
            </a:r>
            <a:r>
              <a:rPr lang="ko-KR" altLang="ko-KR" sz="2400" dirty="0"/>
              <a:t> </a:t>
            </a:r>
            <a:r>
              <a:rPr lang="ko-KR" altLang="ko-KR" sz="2400" b="1" dirty="0"/>
              <a:t>연장</a:t>
            </a:r>
            <a:r>
              <a:rPr lang="ko-KR" altLang="ko-KR" sz="2400" dirty="0"/>
              <a:t>을 위하여 다양한 초경질 피막을 각종 공구류</a:t>
            </a:r>
            <a:r>
              <a:rPr lang="en-US" altLang="ko-KR" sz="2400" dirty="0"/>
              <a:t>, </a:t>
            </a:r>
            <a:r>
              <a:rPr lang="ko-KR" altLang="ko-KR" sz="2400" dirty="0"/>
              <a:t>반도체 금형</a:t>
            </a:r>
            <a:r>
              <a:rPr lang="en-US" altLang="ko-KR" sz="2400" dirty="0"/>
              <a:t>, </a:t>
            </a:r>
            <a:r>
              <a:rPr lang="ko-KR" altLang="ko-KR" sz="2400" dirty="0"/>
              <a:t>냉간단조 펀치 등에 적용하고 있으며</a:t>
            </a:r>
            <a:r>
              <a:rPr lang="en-US" altLang="ko-KR" sz="2400" dirty="0"/>
              <a:t>,  </a:t>
            </a:r>
            <a:r>
              <a:rPr lang="ko-KR" altLang="ko-KR" sz="2400" dirty="0"/>
              <a:t>또한 수저 </a:t>
            </a:r>
            <a:r>
              <a:rPr lang="en-US" altLang="ko-KR" sz="2400" dirty="0"/>
              <a:t>· </a:t>
            </a:r>
            <a:r>
              <a:rPr lang="ko-KR" altLang="ko-KR" sz="2400" dirty="0"/>
              <a:t>양식기류 및 다양한 장식품에도 여러</a:t>
            </a:r>
            <a:r>
              <a:rPr lang="en-US" altLang="ko-KR" sz="2400" dirty="0"/>
              <a:t> </a:t>
            </a:r>
            <a:r>
              <a:rPr lang="ko-KR" altLang="ko-KR" sz="2400" dirty="0"/>
              <a:t>가지 색상을 적용하여 제품을 고급화하고 있습니다</a:t>
            </a:r>
            <a:r>
              <a:rPr lang="en-US" altLang="ko-KR" sz="2400" dirty="0"/>
              <a:t>.  </a:t>
            </a:r>
          </a:p>
          <a:p>
            <a:r>
              <a:rPr lang="en-US" altLang="ko-KR" sz="2400" b="1" dirty="0"/>
              <a:t>Ion Plating</a:t>
            </a:r>
            <a:r>
              <a:rPr lang="ko-KR" altLang="ko-KR" sz="2400" dirty="0"/>
              <a:t>에 의해 합성된 박막은 기존의 진공 증착이나 습식도금에 비하여 </a:t>
            </a:r>
            <a:r>
              <a:rPr lang="ko-KR" altLang="ko-KR" sz="2400" b="1" dirty="0"/>
              <a:t>매우 우수한</a:t>
            </a:r>
            <a:r>
              <a:rPr lang="ko-KR" altLang="ko-KR" sz="2400" dirty="0"/>
              <a:t> </a:t>
            </a:r>
            <a:r>
              <a:rPr lang="ko-KR" altLang="ko-KR" sz="2400" b="1" dirty="0"/>
              <a:t>밀착력</a:t>
            </a:r>
            <a:r>
              <a:rPr lang="ko-KR" altLang="ko-KR" sz="2400" dirty="0"/>
              <a:t>을 보이며</a:t>
            </a:r>
            <a:r>
              <a:rPr lang="en-US" altLang="ko-KR" sz="2400" dirty="0"/>
              <a:t>, </a:t>
            </a:r>
            <a:r>
              <a:rPr lang="ko-KR" altLang="ko-KR" sz="2400" dirty="0"/>
              <a:t>또한 건식 공정이므로 </a:t>
            </a:r>
            <a:r>
              <a:rPr lang="ko-KR" altLang="ko-KR" sz="2400" b="1" dirty="0"/>
              <a:t>환경오염에 의한 문제가</a:t>
            </a:r>
            <a:r>
              <a:rPr lang="en-US" altLang="ko-KR" sz="2400" dirty="0"/>
              <a:t>  </a:t>
            </a:r>
            <a:r>
              <a:rPr lang="ko-KR" altLang="ko-KR" sz="2400" b="1" dirty="0"/>
              <a:t>없는</a:t>
            </a:r>
            <a:r>
              <a:rPr lang="ko-KR" altLang="ko-KR" sz="2400" dirty="0"/>
              <a:t> 등 기타</a:t>
            </a:r>
            <a:r>
              <a:rPr lang="en-US" altLang="ko-KR" sz="2400" dirty="0"/>
              <a:t>  </a:t>
            </a:r>
            <a:r>
              <a:rPr lang="ko-KR" altLang="ko-KR" sz="2400" dirty="0"/>
              <a:t>여러 가지 장점으로 인하여 산업 전반의 여러 부분에 응용되고 있는 추세입니다</a:t>
            </a:r>
            <a:r>
              <a:rPr lang="en-US" altLang="ko-KR" sz="2400" dirty="0"/>
              <a:t>. </a:t>
            </a:r>
            <a:r>
              <a:rPr lang="ko-KR" altLang="ko-KR" sz="2400" dirty="0"/>
              <a:t>더 많은 연구개발을 통하여 보다 우수한 품질</a:t>
            </a:r>
            <a:r>
              <a:rPr lang="en-US" altLang="ko-KR" sz="2400" dirty="0"/>
              <a:t>, </a:t>
            </a:r>
            <a:r>
              <a:rPr lang="ko-KR" altLang="ko-KR" sz="2400" dirty="0"/>
              <a:t>정확한 납기</a:t>
            </a:r>
            <a:r>
              <a:rPr lang="en-US" altLang="ko-KR" sz="2400" dirty="0"/>
              <a:t>, </a:t>
            </a:r>
            <a:r>
              <a:rPr lang="ko-KR" altLang="ko-KR" sz="2400" dirty="0"/>
              <a:t>합리적인 가격을 위하여 항상 노력할 것입니다</a:t>
            </a:r>
            <a:r>
              <a:rPr lang="en-US" altLang="ko-KR" sz="2400" dirty="0"/>
              <a:t>.</a:t>
            </a:r>
            <a:endParaRPr lang="ko-KR" altLang="ko-KR" sz="2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6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F44F578-8828-4939-BCED-D3A1CC4946FB}"/>
              </a:ext>
            </a:extLst>
          </p:cNvPr>
          <p:cNvSpPr/>
          <p:nvPr/>
        </p:nvSpPr>
        <p:spPr>
          <a:xfrm>
            <a:off x="0" y="0"/>
            <a:ext cx="21602700" cy="46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PVD Ion-Plating </a:t>
            </a:r>
            <a:r>
              <a:rPr lang="ko-KR" altLang="en-US" dirty="0"/>
              <a:t>방식을 이용한</a:t>
            </a:r>
            <a:endParaRPr lang="en-US" altLang="ko-KR" dirty="0"/>
          </a:p>
          <a:p>
            <a:pPr algn="ctr"/>
            <a:r>
              <a:rPr lang="ko-KR" altLang="en-US" dirty="0"/>
              <a:t> </a:t>
            </a:r>
            <a:r>
              <a:rPr lang="en-US" altLang="ko-KR" dirty="0"/>
              <a:t>Titanium / Zirconium Coating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0722" y="5402741"/>
            <a:ext cx="5616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Ion-Plating Coating </a:t>
            </a:r>
            <a:r>
              <a:rPr lang="ko-KR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이란</a:t>
            </a:r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?</a:t>
            </a:r>
            <a:endParaRPr lang="ko-KR" altLang="en-US" sz="2500" dirty="0"/>
          </a:p>
        </p:txBody>
      </p:sp>
      <p:grpSp>
        <p:nvGrpSpPr>
          <p:cNvPr id="27" name="그룹 26"/>
          <p:cNvGrpSpPr>
            <a:grpSpLocks noChangeAspect="1"/>
          </p:cNvGrpSpPr>
          <p:nvPr/>
        </p:nvGrpSpPr>
        <p:grpSpPr>
          <a:xfrm>
            <a:off x="690862" y="5163614"/>
            <a:ext cx="625952" cy="664980"/>
            <a:chOff x="2040539" y="5771670"/>
            <a:chExt cx="782440" cy="831225"/>
          </a:xfrm>
        </p:grpSpPr>
        <p:grpSp>
          <p:nvGrpSpPr>
            <p:cNvPr id="22" name="그룹 21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10" name="포인트가 32개인 별 9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" name="순서도: 연결자 14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순서도: 연결자 20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그룹 22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24" name="포인트가 32개인 별 23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5" name="순서도: 연결자 24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순서도: 연결자 25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8" name="직사각형 37"/>
          <p:cNvSpPr/>
          <p:nvPr/>
        </p:nvSpPr>
        <p:spPr>
          <a:xfrm>
            <a:off x="1350722" y="5976889"/>
            <a:ext cx="188660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ko-KR" sz="2200" dirty="0">
                <a:latin typeface="Georgia" panose="02040502050405020303" pitchFamily="18" charset="0"/>
              </a:rPr>
              <a:t>Ion-Plating</a:t>
            </a:r>
            <a:r>
              <a:rPr lang="ko-KR" altLang="ko-KR" sz="2200" dirty="0">
                <a:latin typeface="Georgia" panose="02040502050405020303" pitchFamily="18" charset="0"/>
              </a:rPr>
              <a:t>은 고체물질을 가열 혹은 입자를 충돌시켜 원자</a:t>
            </a:r>
            <a:r>
              <a:rPr lang="en-US" altLang="ko-KR" sz="2200" dirty="0">
                <a:latin typeface="Georgia" panose="02040502050405020303" pitchFamily="18" charset="0"/>
              </a:rPr>
              <a:t>, </a:t>
            </a:r>
            <a:r>
              <a:rPr lang="ko-KR" altLang="ko-KR" sz="2200" dirty="0">
                <a:latin typeface="Georgia" panose="02040502050405020303" pitchFamily="18" charset="0"/>
              </a:rPr>
              <a:t>분자로 분해하고 다시 이것을 </a:t>
            </a:r>
            <a:r>
              <a:rPr lang="en-US" altLang="ko-KR" sz="2200" dirty="0">
                <a:latin typeface="Georgia" panose="02040502050405020303" pitchFamily="18" charset="0"/>
              </a:rPr>
              <a:t>D.C</a:t>
            </a:r>
            <a:r>
              <a:rPr lang="ko-KR" altLang="ko-KR" sz="2200" dirty="0">
                <a:latin typeface="Georgia" panose="02040502050405020303" pitchFamily="18" charset="0"/>
              </a:rPr>
              <a:t>나</a:t>
            </a:r>
            <a:r>
              <a:rPr lang="en-US" altLang="ko-KR" sz="2200" dirty="0">
                <a:latin typeface="Georgia" panose="02040502050405020303" pitchFamily="18" charset="0"/>
              </a:rPr>
              <a:t> R.F</a:t>
            </a:r>
            <a:r>
              <a:rPr lang="ko-KR" altLang="ko-KR" sz="2200" dirty="0">
                <a:latin typeface="Georgia" panose="02040502050405020303" pitchFamily="18" charset="0"/>
              </a:rPr>
              <a:t>전원으로 이온화 시켜 처리물질의 표면에 응축시켜서 박막을 형성하는 방법입니다</a:t>
            </a:r>
            <a:r>
              <a:rPr lang="en-US" altLang="ko-KR" sz="2200" dirty="0">
                <a:latin typeface="Georgia" panose="02040502050405020303" pitchFamily="18" charset="0"/>
              </a:rPr>
              <a:t>.</a:t>
            </a:r>
            <a:endParaRPr lang="ko-KR" altLang="ko-KR" sz="2200" dirty="0">
              <a:latin typeface="Georgia" panose="020405020504050203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0722" y="7469575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Ion-Plating Coating</a:t>
            </a:r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의 장점</a:t>
            </a:r>
            <a:endParaRPr lang="ko-KR" altLang="en-US" sz="2500" dirty="0"/>
          </a:p>
        </p:txBody>
      </p:sp>
      <p:grpSp>
        <p:nvGrpSpPr>
          <p:cNvPr id="40" name="그룹 39"/>
          <p:cNvGrpSpPr>
            <a:grpSpLocks noChangeAspect="1"/>
          </p:cNvGrpSpPr>
          <p:nvPr/>
        </p:nvGrpSpPr>
        <p:grpSpPr>
          <a:xfrm>
            <a:off x="690862" y="7230448"/>
            <a:ext cx="625952" cy="664980"/>
            <a:chOff x="2040539" y="5771670"/>
            <a:chExt cx="782440" cy="831225"/>
          </a:xfrm>
        </p:grpSpPr>
        <p:grpSp>
          <p:nvGrpSpPr>
            <p:cNvPr id="41" name="그룹 40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46" name="포인트가 32개인 별 45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7" name="순서도: 연결자 46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순서도: 연결자 47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" name="그룹 41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43" name="포인트가 32개인 별 42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4" name="순서도: 연결자 43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순서도: 연결자 44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0" name="그룹 49"/>
          <p:cNvGrpSpPr/>
          <p:nvPr/>
        </p:nvGrpSpPr>
        <p:grpSpPr>
          <a:xfrm>
            <a:off x="1123517" y="8162653"/>
            <a:ext cx="5274164" cy="720080"/>
            <a:chOff x="1494738" y="9001225"/>
            <a:chExt cx="5274164" cy="720080"/>
          </a:xfrm>
        </p:grpSpPr>
        <p:sp>
          <p:nvSpPr>
            <p:cNvPr id="49" name="해 48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1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32398" y="9126191"/>
              <a:ext cx="45365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ko-KR" sz="2500" b="1" dirty="0">
                  <a:latin typeface="Georgia" panose="02040502050405020303" pitchFamily="18" charset="0"/>
                </a:rPr>
                <a:t>높은 내마모성 보장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 (3~10</a:t>
              </a:r>
              <a:r>
                <a:rPr lang="ko-KR" altLang="ko-KR" sz="2500" b="1" dirty="0">
                  <a:latin typeface="Georgia" panose="02040502050405020303" pitchFamily="18" charset="0"/>
                </a:rPr>
                <a:t>배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)</a:t>
              </a:r>
              <a:endParaRPr lang="ko-KR" altLang="ko-KR" sz="25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7488907" y="8162653"/>
            <a:ext cx="5274164" cy="720080"/>
            <a:chOff x="1494738" y="9001225"/>
            <a:chExt cx="5274164" cy="720080"/>
          </a:xfrm>
        </p:grpSpPr>
        <p:sp>
          <p:nvSpPr>
            <p:cNvPr id="54" name="해 53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2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32398" y="9126191"/>
              <a:ext cx="45365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ko-KR" sz="2500" b="1" dirty="0">
                  <a:latin typeface="Georgia" panose="02040502050405020303" pitchFamily="18" charset="0"/>
                </a:rPr>
                <a:t>높은 내</a:t>
              </a:r>
              <a:r>
                <a:rPr lang="ko-KR" altLang="en-US" sz="2500" b="1" dirty="0">
                  <a:latin typeface="Georgia" panose="02040502050405020303" pitchFamily="18" charset="0"/>
                </a:rPr>
                <a:t>부식</a:t>
              </a:r>
              <a:r>
                <a:rPr lang="ko-KR" altLang="ko-KR" sz="2500" b="1" dirty="0">
                  <a:latin typeface="Georgia" panose="02040502050405020303" pitchFamily="18" charset="0"/>
                </a:rPr>
                <a:t>성 보장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 (2~5</a:t>
              </a:r>
              <a:r>
                <a:rPr lang="ko-KR" altLang="ko-KR" sz="2500" b="1" dirty="0">
                  <a:latin typeface="Georgia" panose="02040502050405020303" pitchFamily="18" charset="0"/>
                </a:rPr>
                <a:t>배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)</a:t>
              </a:r>
              <a:endParaRPr lang="ko-KR" altLang="ko-KR" sz="25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13897619" y="8162653"/>
            <a:ext cx="5274164" cy="720080"/>
            <a:chOff x="1494738" y="9001225"/>
            <a:chExt cx="5274164" cy="720080"/>
          </a:xfrm>
        </p:grpSpPr>
        <p:sp>
          <p:nvSpPr>
            <p:cNvPr id="57" name="해 56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3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32398" y="9126191"/>
              <a:ext cx="45365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>
                  <a:latin typeface="Georgia" panose="02040502050405020303" pitchFamily="18" charset="0"/>
                </a:rPr>
                <a:t>매끄러운 윤활성 보장</a:t>
              </a:r>
              <a:endParaRPr lang="ko-KR" altLang="ko-KR" sz="25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1123517" y="11396539"/>
            <a:ext cx="5274164" cy="720080"/>
            <a:chOff x="1494738" y="9001225"/>
            <a:chExt cx="5274164" cy="720080"/>
          </a:xfrm>
        </p:grpSpPr>
        <p:sp>
          <p:nvSpPr>
            <p:cNvPr id="60" name="해 59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4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32398" y="9126191"/>
              <a:ext cx="45365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>
                  <a:latin typeface="Georgia" panose="02040502050405020303" pitchFamily="18" charset="0"/>
                </a:rPr>
                <a:t>절삭 속도 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100% </a:t>
              </a:r>
              <a:r>
                <a:rPr lang="ko-KR" altLang="en-US" sz="2500" b="1" dirty="0">
                  <a:latin typeface="Georgia" panose="02040502050405020303" pitchFamily="18" charset="0"/>
                </a:rPr>
                <a:t>이상 향상</a:t>
              </a:r>
              <a:endParaRPr lang="ko-KR" altLang="ko-KR" sz="25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7488907" y="11331005"/>
            <a:ext cx="4752528" cy="861774"/>
            <a:chOff x="1494738" y="8935691"/>
            <a:chExt cx="4752528" cy="861774"/>
          </a:xfrm>
        </p:grpSpPr>
        <p:sp>
          <p:nvSpPr>
            <p:cNvPr id="63" name="해 62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5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32398" y="8935691"/>
              <a:ext cx="40148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>
                  <a:latin typeface="Georgia" panose="02040502050405020303" pitchFamily="18" charset="0"/>
                </a:rPr>
                <a:t>얇은 코팅 막으로 </a:t>
              </a:r>
              <a:endParaRPr lang="en-US" altLang="ko-KR" sz="2500" b="1" dirty="0">
                <a:latin typeface="Georgia" panose="02040502050405020303" pitchFamily="18" charset="0"/>
              </a:endParaRPr>
            </a:p>
            <a:p>
              <a:r>
                <a:rPr lang="ko-KR" altLang="en-US" sz="2500" b="1" dirty="0">
                  <a:latin typeface="Georgia" panose="02040502050405020303" pitchFamily="18" charset="0"/>
                </a:rPr>
                <a:t>제품의 정밀성 보장</a:t>
              </a:r>
              <a:endParaRPr lang="ko-KR" altLang="ko-KR" sz="25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13897619" y="11341711"/>
            <a:ext cx="4752528" cy="861774"/>
            <a:chOff x="1494738" y="8946397"/>
            <a:chExt cx="4752528" cy="861774"/>
          </a:xfrm>
        </p:grpSpPr>
        <p:sp>
          <p:nvSpPr>
            <p:cNvPr id="66" name="해 65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6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232398" y="8946397"/>
              <a:ext cx="401486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b="1" dirty="0">
                  <a:latin typeface="Georgia" panose="02040502050405020303" pitchFamily="18" charset="0"/>
                </a:rPr>
                <a:t>미려한 색상으로 제품의 </a:t>
              </a:r>
              <a:endParaRPr lang="en-US" altLang="ko-KR" sz="2500" b="1" dirty="0">
                <a:latin typeface="Georgia" panose="02040502050405020303" pitchFamily="18" charset="0"/>
              </a:endParaRPr>
            </a:p>
            <a:p>
              <a:r>
                <a:rPr lang="ko-KR" altLang="en-US" sz="2500" b="1" dirty="0">
                  <a:latin typeface="Georgia" panose="02040502050405020303" pitchFamily="18" charset="0"/>
                </a:rPr>
                <a:t>품격을 한껏 높여 줌</a:t>
              </a:r>
              <a:endParaRPr lang="ko-KR" altLang="ko-KR" sz="2500" dirty="0">
                <a:latin typeface="Georgia" panose="02040502050405020303" pitchFamily="18" charset="0"/>
              </a:endParaRPr>
            </a:p>
          </p:txBody>
        </p:sp>
      </p:grpSp>
      <p:sp>
        <p:nvSpPr>
          <p:cNvPr id="52" name="직사각형 51"/>
          <p:cNvSpPr/>
          <p:nvPr/>
        </p:nvSpPr>
        <p:spPr>
          <a:xfrm>
            <a:off x="1023073" y="8991323"/>
            <a:ext cx="56166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200" dirty="0">
                <a:latin typeface="Georgia" panose="02040502050405020303" pitchFamily="18" charset="0"/>
              </a:rPr>
              <a:t>고속도강</a:t>
            </a:r>
            <a:r>
              <a:rPr lang="en-US" altLang="ko-KR" sz="2200" dirty="0">
                <a:latin typeface="Georgia" panose="02040502050405020303" pitchFamily="18" charset="0"/>
              </a:rPr>
              <a:t>(HSS)</a:t>
            </a:r>
            <a:r>
              <a:rPr lang="ko-KR" altLang="ko-KR" sz="2200" dirty="0">
                <a:latin typeface="Georgia" panose="02040502050405020303" pitchFamily="18" charset="0"/>
              </a:rPr>
              <a:t>의 경도는</a:t>
            </a:r>
            <a:r>
              <a:rPr lang="en-US" altLang="ko-KR" sz="2200" dirty="0">
                <a:latin typeface="Georgia" panose="02040502050405020303" pitchFamily="18" charset="0"/>
              </a:rPr>
              <a:t> 800Hv</a:t>
            </a:r>
            <a:r>
              <a:rPr lang="ko-KR" altLang="ko-KR" sz="2200" dirty="0">
                <a:latin typeface="Georgia" panose="02040502050405020303" pitchFamily="18" charset="0"/>
              </a:rPr>
              <a:t>인데 </a:t>
            </a:r>
            <a:endParaRPr lang="en-US" altLang="ko-KR" sz="2200" dirty="0">
              <a:latin typeface="Georgia" panose="02040502050405020303" pitchFamily="18" charset="0"/>
            </a:endParaRPr>
          </a:p>
          <a:p>
            <a:r>
              <a:rPr lang="ko-KR" altLang="ko-KR" sz="2200" dirty="0">
                <a:latin typeface="Georgia" panose="02040502050405020303" pitchFamily="18" charset="0"/>
              </a:rPr>
              <a:t>비하여 </a:t>
            </a:r>
            <a:r>
              <a:rPr lang="ko-KR" altLang="en-US" sz="2200" dirty="0">
                <a:latin typeface="Georgia" panose="02040502050405020303" pitchFamily="18" charset="0"/>
              </a:rPr>
              <a:t>코팅</a:t>
            </a:r>
            <a:r>
              <a:rPr lang="ko-KR" altLang="ko-KR" sz="2200" dirty="0">
                <a:latin typeface="Georgia" panose="02040502050405020303" pitchFamily="18" charset="0"/>
              </a:rPr>
              <a:t>을 할 경우에는</a:t>
            </a:r>
            <a:r>
              <a:rPr lang="en-US" altLang="ko-KR" sz="2200" dirty="0">
                <a:latin typeface="Georgia" panose="02040502050405020303" pitchFamily="18" charset="0"/>
              </a:rPr>
              <a:t> ~ 3,300Hv</a:t>
            </a:r>
          </a:p>
          <a:p>
            <a:r>
              <a:rPr lang="ko-KR" altLang="ko-KR" sz="2200" dirty="0">
                <a:latin typeface="Georgia" panose="02040502050405020303" pitchFamily="18" charset="0"/>
              </a:rPr>
              <a:t>로써 다이아몬드에 버금가는 표면경도를</a:t>
            </a:r>
            <a:r>
              <a:rPr lang="en-US" altLang="ko-KR" sz="2200" dirty="0">
                <a:latin typeface="Georgia" panose="02040502050405020303" pitchFamily="18" charset="0"/>
              </a:rPr>
              <a:t> </a:t>
            </a:r>
            <a:endParaRPr lang="ko-KR" altLang="ko-KR" sz="2200" dirty="0">
              <a:latin typeface="Georgia" panose="02040502050405020303" pitchFamily="18" charset="0"/>
            </a:endParaRPr>
          </a:p>
          <a:p>
            <a:r>
              <a:rPr lang="ko-KR" altLang="ko-KR" sz="2200" dirty="0">
                <a:latin typeface="Georgia" panose="02040502050405020303" pitchFamily="18" charset="0"/>
              </a:rPr>
              <a:t>나타냅니다</a:t>
            </a:r>
            <a:r>
              <a:rPr lang="en-US" altLang="ko-KR" sz="2200" dirty="0">
                <a:latin typeface="Georgia" panose="02040502050405020303" pitchFamily="18" charset="0"/>
              </a:rPr>
              <a:t>. </a:t>
            </a:r>
            <a:r>
              <a:rPr lang="ko-KR" altLang="ko-KR" sz="2200" dirty="0">
                <a:latin typeface="Georgia" panose="02040502050405020303" pitchFamily="18" charset="0"/>
              </a:rPr>
              <a:t>이는 곧 마모에 대한 저항을 </a:t>
            </a:r>
            <a:endParaRPr lang="en-US" altLang="ko-KR" sz="2200" dirty="0">
              <a:latin typeface="Georgia" panose="02040502050405020303" pitchFamily="18" charset="0"/>
            </a:endParaRPr>
          </a:p>
          <a:p>
            <a:r>
              <a:rPr lang="ko-KR" altLang="ko-KR" sz="2200" dirty="0">
                <a:latin typeface="Georgia" panose="02040502050405020303" pitchFamily="18" charset="0"/>
              </a:rPr>
              <a:t>증가시켜 공구나 금형의 수명을 획기적</a:t>
            </a:r>
            <a:endParaRPr lang="en-US" altLang="ko-KR" sz="2200" dirty="0">
              <a:latin typeface="Georgia" panose="02040502050405020303" pitchFamily="18" charset="0"/>
            </a:endParaRPr>
          </a:p>
          <a:p>
            <a:r>
              <a:rPr lang="ko-KR" altLang="ko-KR" sz="2200" dirty="0">
                <a:latin typeface="Georgia" panose="02040502050405020303" pitchFamily="18" charset="0"/>
              </a:rPr>
              <a:t>으로 연장시켜 줍니다</a:t>
            </a:r>
            <a:r>
              <a:rPr lang="en-US" altLang="ko-KR" sz="2200" dirty="0">
                <a:latin typeface="Georgia" panose="02040502050405020303" pitchFamily="18" charset="0"/>
              </a:rPr>
              <a:t>.</a:t>
            </a:r>
            <a:endParaRPr lang="ko-KR" altLang="ko-KR" sz="2200" dirty="0">
              <a:latin typeface="Georgia" panose="02040502050405020303" pitchFamily="18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7488907" y="8991323"/>
            <a:ext cx="56166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200" dirty="0">
                <a:latin typeface="Georgia" panose="02040502050405020303" pitchFamily="18" charset="0"/>
              </a:rPr>
              <a:t>이온 코팅 피막은 화학적으로 거의 완전한 불활성을 갖습니다</a:t>
            </a:r>
            <a:r>
              <a:rPr lang="en-US" altLang="ko-KR" sz="2200" dirty="0">
                <a:latin typeface="Georgia" panose="02040502050405020303" pitchFamily="18" charset="0"/>
              </a:rPr>
              <a:t>. </a:t>
            </a:r>
            <a:r>
              <a:rPr lang="ko-KR" altLang="ko-KR" sz="2200" dirty="0">
                <a:latin typeface="Georgia" panose="02040502050405020303" pitchFamily="18" charset="0"/>
              </a:rPr>
              <a:t>따라서 이온 </a:t>
            </a:r>
            <a:r>
              <a:rPr lang="ko-KR" altLang="en-US" sz="2200" dirty="0">
                <a:latin typeface="Georgia" panose="02040502050405020303" pitchFamily="18" charset="0"/>
              </a:rPr>
              <a:t>코팅</a:t>
            </a:r>
            <a:r>
              <a:rPr lang="ko-KR" altLang="ko-KR" sz="2200" dirty="0">
                <a:latin typeface="Georgia" panose="02040502050405020303" pitchFamily="18" charset="0"/>
              </a:rPr>
              <a:t>된 제품은 염산이나 다른 화공약품에 의해</a:t>
            </a:r>
            <a:r>
              <a:rPr lang="en-US" altLang="ko-KR" sz="2200" dirty="0">
                <a:latin typeface="Georgia" panose="02040502050405020303" pitchFamily="18" charset="0"/>
              </a:rPr>
              <a:t> </a:t>
            </a:r>
            <a:r>
              <a:rPr lang="ko-KR" altLang="ko-KR" sz="2200" dirty="0">
                <a:latin typeface="Georgia" panose="02040502050405020303" pitchFamily="18" charset="0"/>
              </a:rPr>
              <a:t>쉽게 손상되지 않습니다</a:t>
            </a:r>
            <a:r>
              <a:rPr lang="en-US" altLang="ko-KR" sz="2200" dirty="0">
                <a:latin typeface="Georgia" panose="02040502050405020303" pitchFamily="18" charset="0"/>
              </a:rPr>
              <a:t>. </a:t>
            </a:r>
            <a:r>
              <a:rPr lang="ko-KR" altLang="ko-KR" sz="2200" dirty="0">
                <a:latin typeface="Georgia" panose="02040502050405020303" pitchFamily="18" charset="0"/>
              </a:rPr>
              <a:t>또한 염수에서도 스테인리스보다</a:t>
            </a:r>
            <a:r>
              <a:rPr lang="en-US" altLang="ko-KR" sz="2200" dirty="0">
                <a:latin typeface="Georgia" panose="02040502050405020303" pitchFamily="18" charset="0"/>
              </a:rPr>
              <a:t> 2~3</a:t>
            </a:r>
            <a:r>
              <a:rPr lang="ko-KR" altLang="ko-KR" sz="2200" dirty="0">
                <a:latin typeface="Georgia" panose="02040502050405020303" pitchFamily="18" charset="0"/>
              </a:rPr>
              <a:t>배 이상 내식성이 높습니다</a:t>
            </a:r>
            <a:r>
              <a:rPr lang="en-US" altLang="ko-KR" sz="2200" dirty="0">
                <a:latin typeface="Georgia" panose="02040502050405020303" pitchFamily="18" charset="0"/>
              </a:rPr>
              <a:t>.  </a:t>
            </a:r>
            <a:endParaRPr lang="ko-KR" altLang="ko-KR" sz="2200" dirty="0">
              <a:latin typeface="Georgia" panose="02040502050405020303" pitchFamily="18" charset="0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897619" y="8991323"/>
            <a:ext cx="56166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200" dirty="0">
                <a:latin typeface="Georgia" panose="02040502050405020303" pitchFamily="18" charset="0"/>
              </a:rPr>
              <a:t>코팅 피막 자체의 높은 윤활성</a:t>
            </a:r>
            <a:r>
              <a:rPr lang="en-US" altLang="ko-KR" sz="2200" dirty="0">
                <a:latin typeface="Georgia" panose="02040502050405020303" pitchFamily="18" charset="0"/>
              </a:rPr>
              <a:t>(lubricity) </a:t>
            </a:r>
            <a:r>
              <a:rPr lang="ko-KR" altLang="ko-KR" sz="2200" dirty="0">
                <a:latin typeface="Georgia" panose="02040502050405020303" pitchFamily="18" charset="0"/>
              </a:rPr>
              <a:t>때문에 공구나 공작물 사이에 생기는 마찰을 줄여주며 따라서 생산되는 제품의</a:t>
            </a:r>
            <a:r>
              <a:rPr lang="en-US" altLang="ko-KR" sz="2200" dirty="0">
                <a:latin typeface="Georgia" panose="02040502050405020303" pitchFamily="18" charset="0"/>
              </a:rPr>
              <a:t> </a:t>
            </a:r>
            <a:r>
              <a:rPr lang="ko-KR" altLang="ko-KR" sz="2200" dirty="0">
                <a:latin typeface="Georgia" panose="02040502050405020303" pitchFamily="18" charset="0"/>
              </a:rPr>
              <a:t>질을 획기적으로 향상 시켜줍니다</a:t>
            </a:r>
            <a:r>
              <a:rPr lang="en-US" altLang="ko-KR" sz="2200" dirty="0">
                <a:latin typeface="Georgia" panose="02040502050405020303" pitchFamily="18" charset="0"/>
              </a:rPr>
              <a:t>.</a:t>
            </a:r>
            <a:endParaRPr lang="ko-KR" altLang="ko-KR" sz="2200" dirty="0">
              <a:latin typeface="Georgia" panose="02040502050405020303" pitchFamily="18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1023072" y="12350175"/>
            <a:ext cx="56166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200" dirty="0">
                <a:latin typeface="Georgia" panose="02040502050405020303" pitchFamily="18" charset="0"/>
              </a:rPr>
              <a:t>이온 코팅 된 공구는 고속절삭이 가능하며</a:t>
            </a:r>
            <a:r>
              <a:rPr lang="en-US" altLang="ko-KR" sz="2200" dirty="0">
                <a:latin typeface="Georgia" panose="02040502050405020303" pitchFamily="18" charset="0"/>
              </a:rPr>
              <a:t>, </a:t>
            </a:r>
            <a:r>
              <a:rPr lang="ko-KR" altLang="ko-KR" sz="2200" dirty="0">
                <a:latin typeface="Georgia" panose="02040502050405020303" pitchFamily="18" charset="0"/>
              </a:rPr>
              <a:t>공구 수명의 연장으로 인해 비가동 시간을 </a:t>
            </a:r>
            <a:endParaRPr lang="en-US" altLang="ko-KR" sz="2200" dirty="0">
              <a:latin typeface="Georgia" panose="02040502050405020303" pitchFamily="18" charset="0"/>
            </a:endParaRPr>
          </a:p>
          <a:p>
            <a:r>
              <a:rPr lang="ko-KR" altLang="ko-KR" sz="2200" dirty="0">
                <a:latin typeface="Georgia" panose="02040502050405020303" pitchFamily="18" charset="0"/>
              </a:rPr>
              <a:t>줄여주며</a:t>
            </a:r>
            <a:r>
              <a:rPr lang="en-US" altLang="ko-KR" sz="2200" dirty="0">
                <a:latin typeface="Georgia" panose="02040502050405020303" pitchFamily="18" charset="0"/>
              </a:rPr>
              <a:t>, </a:t>
            </a:r>
            <a:r>
              <a:rPr lang="ko-KR" altLang="ko-KR" sz="2200" dirty="0">
                <a:latin typeface="Georgia" panose="02040502050405020303" pitchFamily="18" charset="0"/>
              </a:rPr>
              <a:t>이는 곧 원가 절감과 생산성 향상으로 이어집니다</a:t>
            </a:r>
            <a:r>
              <a:rPr lang="en-US" altLang="ko-KR" sz="2200" dirty="0">
                <a:latin typeface="Georgia" panose="02040502050405020303" pitchFamily="18" charset="0"/>
              </a:rPr>
              <a:t>.</a:t>
            </a:r>
            <a:endParaRPr lang="ko-KR" altLang="ko-KR" sz="2200" dirty="0">
              <a:latin typeface="Georgia" panose="02040502050405020303" pitchFamily="18" charset="0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13897618" y="12350175"/>
            <a:ext cx="56166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200" dirty="0">
                <a:latin typeface="Georgia" panose="02040502050405020303" pitchFamily="18" charset="0"/>
              </a:rPr>
              <a:t>이온 코팅 막 자체의 밝은 황금</a:t>
            </a:r>
            <a:r>
              <a:rPr lang="en-US" altLang="ko-KR" sz="2200" dirty="0">
                <a:latin typeface="Georgia" panose="02040502050405020303" pitchFamily="18" charset="0"/>
              </a:rPr>
              <a:t>(</a:t>
            </a:r>
            <a:r>
              <a:rPr lang="ko-KR" altLang="ko-KR" sz="2200" dirty="0">
                <a:latin typeface="Georgia" panose="02040502050405020303" pitchFamily="18" charset="0"/>
              </a:rPr>
              <a:t>다양한 색상</a:t>
            </a:r>
            <a:r>
              <a:rPr lang="en-US" altLang="ko-KR" sz="2200" dirty="0">
                <a:latin typeface="Georgia" panose="02040502050405020303" pitchFamily="18" charset="0"/>
              </a:rPr>
              <a:t>) </a:t>
            </a:r>
            <a:r>
              <a:rPr lang="ko-KR" altLang="ko-KR" sz="2200" dirty="0">
                <a:latin typeface="Georgia" panose="02040502050405020303" pitchFamily="18" charset="0"/>
              </a:rPr>
              <a:t>빛 전시 효과로 인하여 상품가치를 한층 더 높여줍니다</a:t>
            </a:r>
            <a:r>
              <a:rPr lang="en-US" altLang="ko-KR" sz="2200" dirty="0">
                <a:latin typeface="Georgia" panose="02040502050405020303" pitchFamily="18" charset="0"/>
              </a:rPr>
              <a:t>. </a:t>
            </a:r>
            <a:r>
              <a:rPr lang="ko-KR" altLang="en-US" sz="2200" dirty="0">
                <a:latin typeface="Georgia" panose="02040502050405020303" pitchFamily="18" charset="0"/>
              </a:rPr>
              <a:t>또한 지르코늄 이온 코팅은 지문이 잘 묻지 않아 제품이 지저분하게 보이지 않습니다</a:t>
            </a:r>
            <a:r>
              <a:rPr lang="en-US" altLang="ko-KR" sz="2200" dirty="0">
                <a:latin typeface="Georgia" panose="02040502050405020303" pitchFamily="18" charset="0"/>
              </a:rPr>
              <a:t>.</a:t>
            </a:r>
            <a:endParaRPr lang="ko-KR" altLang="ko-KR" sz="2200" dirty="0">
              <a:latin typeface="Georgia" panose="02040502050405020303" pitchFamily="18" charset="0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7488907" y="12350175"/>
            <a:ext cx="56166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200" dirty="0">
                <a:latin typeface="Georgia" panose="02040502050405020303" pitchFamily="18" charset="0"/>
              </a:rPr>
              <a:t>이온 코팅은 높은 표면 경도에도 불구하고</a:t>
            </a:r>
            <a:r>
              <a:rPr lang="en-US" altLang="ko-KR" sz="2200" dirty="0">
                <a:latin typeface="Georgia" panose="02040502050405020303" pitchFamily="18" charset="0"/>
              </a:rPr>
              <a:t>, </a:t>
            </a:r>
            <a:r>
              <a:rPr lang="ko-KR" altLang="ko-KR" sz="2200" dirty="0">
                <a:latin typeface="Georgia" panose="02040502050405020303" pitchFamily="18" charset="0"/>
              </a:rPr>
              <a:t>다른 코팅에 비해 두께가 얇습니다</a:t>
            </a:r>
            <a:r>
              <a:rPr lang="en-US" altLang="ko-KR" sz="2200" dirty="0">
                <a:latin typeface="Georgia" panose="02040502050405020303" pitchFamily="18" charset="0"/>
              </a:rPr>
              <a:t>. </a:t>
            </a:r>
          </a:p>
          <a:p>
            <a:r>
              <a:rPr lang="ko-KR" altLang="ko-KR" sz="2200" dirty="0">
                <a:latin typeface="Georgia" panose="02040502050405020303" pitchFamily="18" charset="0"/>
              </a:rPr>
              <a:t>예를 들어</a:t>
            </a:r>
            <a:r>
              <a:rPr lang="en-US" altLang="ko-KR" sz="2200" dirty="0">
                <a:latin typeface="Georgia" panose="02040502050405020303" pitchFamily="18" charset="0"/>
              </a:rPr>
              <a:t>, Ni/Cr </a:t>
            </a:r>
            <a:r>
              <a:rPr lang="ko-KR" altLang="ko-KR" sz="2200" dirty="0">
                <a:latin typeface="Georgia" panose="02040502050405020303" pitchFamily="18" charset="0"/>
              </a:rPr>
              <a:t>습식 도금 막은</a:t>
            </a:r>
            <a:r>
              <a:rPr lang="en-US" altLang="ko-KR" sz="2200" dirty="0">
                <a:latin typeface="Georgia" panose="02040502050405020303" pitchFamily="18" charset="0"/>
              </a:rPr>
              <a:t> 10~25</a:t>
            </a:r>
            <a:r>
              <a:rPr lang="ko-KR" altLang="ko-KR" sz="2200" dirty="0">
                <a:latin typeface="Georgia" panose="02040502050405020303" pitchFamily="18" charset="0"/>
              </a:rPr>
              <a:t>㎛인데 비해 이온 코팅 막의 두께는</a:t>
            </a:r>
            <a:r>
              <a:rPr lang="en-US" altLang="ko-KR" sz="2200" dirty="0">
                <a:latin typeface="Georgia" panose="02040502050405020303" pitchFamily="18" charset="0"/>
              </a:rPr>
              <a:t> 2~3</a:t>
            </a:r>
            <a:r>
              <a:rPr lang="ko-KR" altLang="ko-KR" sz="2200" dirty="0">
                <a:latin typeface="Georgia" panose="02040502050405020303" pitchFamily="18" charset="0"/>
              </a:rPr>
              <a:t>㎛로서 정밀성을 요구하는 금형제품에도</a:t>
            </a:r>
            <a:r>
              <a:rPr lang="en-US" altLang="ko-KR" sz="2200" dirty="0">
                <a:latin typeface="Georgia" panose="02040502050405020303" pitchFamily="18" charset="0"/>
              </a:rPr>
              <a:t> </a:t>
            </a:r>
            <a:r>
              <a:rPr lang="ko-KR" altLang="ko-KR" sz="2200" dirty="0">
                <a:latin typeface="Georgia" panose="02040502050405020303" pitchFamily="18" charset="0"/>
              </a:rPr>
              <a:t>이온 코팅을 적용할 수 있습니다</a:t>
            </a:r>
            <a:r>
              <a:rPr lang="en-US" altLang="ko-KR" sz="2200" dirty="0">
                <a:latin typeface="Georgia" panose="02040502050405020303" pitchFamily="18" charset="0"/>
              </a:rPr>
              <a:t>.</a:t>
            </a:r>
            <a:endParaRPr lang="ko-KR" altLang="ko-KR" sz="2200" dirty="0">
              <a:latin typeface="Georgia" panose="02040502050405020303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49252" y="15858698"/>
            <a:ext cx="50484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Ion-Plating Coating</a:t>
            </a:r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 방식</a:t>
            </a:r>
            <a:endParaRPr lang="ko-KR" altLang="en-US" sz="2500" dirty="0"/>
          </a:p>
        </p:txBody>
      </p:sp>
      <p:grpSp>
        <p:nvGrpSpPr>
          <p:cNvPr id="78" name="그룹 77"/>
          <p:cNvGrpSpPr>
            <a:grpSpLocks noChangeAspect="1"/>
          </p:cNvGrpSpPr>
          <p:nvPr/>
        </p:nvGrpSpPr>
        <p:grpSpPr>
          <a:xfrm>
            <a:off x="689392" y="15619571"/>
            <a:ext cx="625952" cy="664980"/>
            <a:chOff x="2040539" y="5771670"/>
            <a:chExt cx="782440" cy="831225"/>
          </a:xfrm>
        </p:grpSpPr>
        <p:grpSp>
          <p:nvGrpSpPr>
            <p:cNvPr id="79" name="그룹 78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84" name="포인트가 32개인 별 83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5" name="순서도: 연결자 84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순서도: 연결자 85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그룹 79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81" name="포인트가 32개인 별 80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2" name="순서도: 연결자 81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3" name="순서도: 연결자 82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1360433" y="23209904"/>
            <a:ext cx="70646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Titanium Coating</a:t>
            </a:r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 前 後  비교</a:t>
            </a:r>
            <a:endParaRPr lang="ko-KR" altLang="en-US" sz="2500" dirty="0"/>
          </a:p>
        </p:txBody>
      </p:sp>
      <p:grpSp>
        <p:nvGrpSpPr>
          <p:cNvPr id="88" name="그룹 87"/>
          <p:cNvGrpSpPr>
            <a:grpSpLocks noChangeAspect="1"/>
          </p:cNvGrpSpPr>
          <p:nvPr/>
        </p:nvGrpSpPr>
        <p:grpSpPr>
          <a:xfrm>
            <a:off x="700573" y="22970777"/>
            <a:ext cx="625952" cy="664980"/>
            <a:chOff x="2040539" y="5771670"/>
            <a:chExt cx="782440" cy="831225"/>
          </a:xfrm>
        </p:grpSpPr>
        <p:grpSp>
          <p:nvGrpSpPr>
            <p:cNvPr id="89" name="그룹 88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94" name="포인트가 32개인 별 93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5" name="순서도: 연결자 94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순서도: 연결자 95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" name="그룹 89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91" name="포인트가 32개인 별 90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92" name="순서도: 연결자 91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순서도: 연결자 92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1" name="그룹 100"/>
          <p:cNvGrpSpPr/>
          <p:nvPr/>
        </p:nvGrpSpPr>
        <p:grpSpPr>
          <a:xfrm>
            <a:off x="1115648" y="16634073"/>
            <a:ext cx="7309438" cy="720080"/>
            <a:chOff x="1494738" y="9001225"/>
            <a:chExt cx="7309438" cy="720080"/>
          </a:xfrm>
        </p:grpSpPr>
        <p:sp>
          <p:nvSpPr>
            <p:cNvPr id="102" name="해 101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1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32397" y="9126191"/>
              <a:ext cx="65717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Georgia" panose="02040502050405020303" pitchFamily="18" charset="0"/>
                </a:rPr>
                <a:t>HCD (Hollow Cathode Discharge) </a:t>
              </a:r>
              <a:r>
                <a:rPr lang="ko-KR" altLang="ko-KR" sz="2500" b="1" dirty="0">
                  <a:latin typeface="Georgia" panose="02040502050405020303" pitchFamily="18" charset="0"/>
                </a:rPr>
                <a:t>방식</a:t>
              </a:r>
            </a:p>
          </p:txBody>
        </p:sp>
      </p:grpSp>
      <p:pic>
        <p:nvPicPr>
          <p:cNvPr id="2053" name="그림 20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382" y="19010337"/>
            <a:ext cx="7200000" cy="3729172"/>
          </a:xfrm>
          <a:prstGeom prst="rect">
            <a:avLst/>
          </a:prstGeom>
        </p:spPr>
      </p:pic>
      <p:pic>
        <p:nvPicPr>
          <p:cNvPr id="2054" name="그림 20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17" y="19037324"/>
            <a:ext cx="7103050" cy="3702185"/>
          </a:xfrm>
          <a:prstGeom prst="rect">
            <a:avLst/>
          </a:prstGeom>
        </p:spPr>
      </p:pic>
      <p:grpSp>
        <p:nvGrpSpPr>
          <p:cNvPr id="106" name="그룹 105"/>
          <p:cNvGrpSpPr/>
          <p:nvPr/>
        </p:nvGrpSpPr>
        <p:grpSpPr>
          <a:xfrm>
            <a:off x="11089382" y="16634073"/>
            <a:ext cx="5274164" cy="720080"/>
            <a:chOff x="1494738" y="9001225"/>
            <a:chExt cx="5274164" cy="720080"/>
          </a:xfrm>
        </p:grpSpPr>
        <p:sp>
          <p:nvSpPr>
            <p:cNvPr id="107" name="해 106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2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232398" y="9126191"/>
              <a:ext cx="45365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Georgia" panose="02040502050405020303" pitchFamily="18" charset="0"/>
                </a:rPr>
                <a:t>AIP (Arc Ion-Plating) </a:t>
              </a:r>
              <a:r>
                <a:rPr lang="ko-KR" altLang="ko-KR" sz="2500" b="1" dirty="0">
                  <a:latin typeface="Georgia" panose="02040502050405020303" pitchFamily="18" charset="0"/>
                </a:rPr>
                <a:t>방식</a:t>
              </a:r>
            </a:p>
          </p:txBody>
        </p:sp>
      </p:grpSp>
      <p:sp>
        <p:nvSpPr>
          <p:cNvPr id="109" name="직사각형 108"/>
          <p:cNvSpPr/>
          <p:nvPr/>
        </p:nvSpPr>
        <p:spPr>
          <a:xfrm>
            <a:off x="1027312" y="17498169"/>
            <a:ext cx="71992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dirty="0">
                <a:latin typeface="Georgia" panose="02040502050405020303" pitchFamily="18" charset="0"/>
              </a:rPr>
              <a:t>Gun</a:t>
            </a:r>
            <a:r>
              <a:rPr lang="ko-KR" altLang="ko-KR" sz="2200" dirty="0">
                <a:latin typeface="Georgia" panose="02040502050405020303" pitchFamily="18" charset="0"/>
              </a:rPr>
              <a:t>에서 나온</a:t>
            </a:r>
            <a:r>
              <a:rPr lang="en-US" altLang="ko-KR" sz="2200" dirty="0">
                <a:latin typeface="Georgia" panose="02040502050405020303" pitchFamily="18" charset="0"/>
              </a:rPr>
              <a:t> Beam</a:t>
            </a:r>
            <a:r>
              <a:rPr lang="ko-KR" altLang="ko-KR" sz="2200" dirty="0">
                <a:latin typeface="Georgia" panose="02040502050405020303" pitchFamily="18" charset="0"/>
              </a:rPr>
              <a:t>으로</a:t>
            </a:r>
            <a:r>
              <a:rPr lang="en-US" altLang="ko-KR" sz="2200" dirty="0">
                <a:latin typeface="Georgia" panose="02040502050405020303" pitchFamily="18" charset="0"/>
              </a:rPr>
              <a:t> Hearth</a:t>
            </a:r>
            <a:r>
              <a:rPr lang="ko-KR" altLang="ko-KR" sz="2200" dirty="0">
                <a:latin typeface="Georgia" panose="02040502050405020303" pitchFamily="18" charset="0"/>
              </a:rPr>
              <a:t>에 있는</a:t>
            </a:r>
            <a:r>
              <a:rPr lang="en-US" altLang="ko-KR" sz="2200" dirty="0">
                <a:latin typeface="Georgia" panose="02040502050405020303" pitchFamily="18" charset="0"/>
              </a:rPr>
              <a:t> Material</a:t>
            </a:r>
            <a:r>
              <a:rPr lang="ko-KR" altLang="ko-KR" sz="2200" dirty="0">
                <a:latin typeface="Georgia" panose="02040502050405020303" pitchFamily="18" charset="0"/>
              </a:rPr>
              <a:t>을 용해하여 증발시키면 반응가스</a:t>
            </a:r>
            <a:r>
              <a:rPr lang="en-US" altLang="ko-KR" sz="2200" dirty="0">
                <a:latin typeface="Georgia" panose="02040502050405020303" pitchFamily="18" charset="0"/>
              </a:rPr>
              <a:t>(N</a:t>
            </a:r>
            <a:r>
              <a:rPr lang="ko-KR" altLang="ko-KR" sz="2200" dirty="0">
                <a:latin typeface="Georgia" panose="02040502050405020303" pitchFamily="18" charset="0"/>
              </a:rPr>
              <a:t>₂등</a:t>
            </a:r>
            <a:r>
              <a:rPr lang="en-US" altLang="ko-KR" sz="2200" dirty="0">
                <a:latin typeface="Georgia" panose="02040502050405020303" pitchFamily="18" charset="0"/>
              </a:rPr>
              <a:t>)</a:t>
            </a:r>
            <a:r>
              <a:rPr lang="ko-KR" altLang="ko-KR" sz="2200" dirty="0">
                <a:latin typeface="Georgia" panose="02040502050405020303" pitchFamily="18" charset="0"/>
              </a:rPr>
              <a:t>와 반응되어 이온화 된다</a:t>
            </a:r>
            <a:r>
              <a:rPr lang="en-US" altLang="ko-KR" sz="2200" dirty="0">
                <a:latin typeface="Georgia" panose="02040502050405020303" pitchFamily="18" charset="0"/>
              </a:rPr>
              <a:t>. </a:t>
            </a:r>
            <a:r>
              <a:rPr lang="ko-KR" altLang="ko-KR" sz="2200" dirty="0">
                <a:latin typeface="Georgia" panose="02040502050405020303" pitchFamily="18" charset="0"/>
              </a:rPr>
              <a:t>이때</a:t>
            </a:r>
            <a:r>
              <a:rPr lang="en-US" altLang="ko-KR" sz="2200" dirty="0">
                <a:latin typeface="Georgia" panose="02040502050405020303" pitchFamily="18" charset="0"/>
              </a:rPr>
              <a:t>, </a:t>
            </a:r>
            <a:r>
              <a:rPr lang="ko-KR" altLang="ko-KR" sz="2200" dirty="0">
                <a:latin typeface="Georgia" panose="02040502050405020303" pitchFamily="18" charset="0"/>
              </a:rPr>
              <a:t>이온화 된</a:t>
            </a:r>
            <a:r>
              <a:rPr lang="en-US" altLang="ko-KR" sz="2200" dirty="0">
                <a:latin typeface="Georgia" panose="02040502050405020303" pitchFamily="18" charset="0"/>
              </a:rPr>
              <a:t> Coating Material</a:t>
            </a:r>
            <a:r>
              <a:rPr lang="ko-KR" altLang="en-US" sz="2200" dirty="0">
                <a:latin typeface="Georgia" panose="02040502050405020303" pitchFamily="18" charset="0"/>
              </a:rPr>
              <a:t>을</a:t>
            </a:r>
            <a:r>
              <a:rPr lang="en-US" altLang="ko-KR" sz="2200" dirty="0">
                <a:latin typeface="Georgia" panose="02040502050405020303" pitchFamily="18" charset="0"/>
              </a:rPr>
              <a:t> Bias </a:t>
            </a:r>
            <a:r>
              <a:rPr lang="ko-KR" altLang="ko-KR" sz="2200" dirty="0">
                <a:latin typeface="Georgia" panose="02040502050405020303" pitchFamily="18" charset="0"/>
              </a:rPr>
              <a:t>전원을 이용하여 제품에 증착 시키는 방법</a:t>
            </a:r>
          </a:p>
        </p:txBody>
      </p:sp>
      <p:sp>
        <p:nvSpPr>
          <p:cNvPr id="110" name="직사각형 109"/>
          <p:cNvSpPr/>
          <p:nvPr/>
        </p:nvSpPr>
        <p:spPr>
          <a:xfrm>
            <a:off x="11089382" y="17498169"/>
            <a:ext cx="720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200" dirty="0">
                <a:latin typeface="Georgia" panose="02040502050405020303" pitchFamily="18" charset="0"/>
              </a:rPr>
              <a:t>음극</a:t>
            </a:r>
            <a:r>
              <a:rPr lang="en-US" altLang="ko-KR" sz="2200" dirty="0">
                <a:latin typeface="Georgia" panose="02040502050405020303" pitchFamily="18" charset="0"/>
              </a:rPr>
              <a:t> Arc </a:t>
            </a:r>
            <a:r>
              <a:rPr lang="ko-KR" altLang="ko-KR" sz="2200" dirty="0">
                <a:latin typeface="Georgia" panose="02040502050405020303" pitchFamily="18" charset="0"/>
              </a:rPr>
              <a:t>방전을</a:t>
            </a:r>
            <a:r>
              <a:rPr lang="en-US" altLang="ko-KR" sz="2200" dirty="0">
                <a:latin typeface="Georgia" panose="02040502050405020303" pitchFamily="18" charset="0"/>
              </a:rPr>
              <a:t> Target </a:t>
            </a:r>
            <a:r>
              <a:rPr lang="ko-KR" altLang="ko-KR" sz="2200" dirty="0">
                <a:latin typeface="Georgia" panose="02040502050405020303" pitchFamily="18" charset="0"/>
              </a:rPr>
              <a:t>표면에 발생시켜</a:t>
            </a:r>
            <a:r>
              <a:rPr lang="en-US" altLang="ko-KR" sz="2200" dirty="0">
                <a:latin typeface="Georgia" panose="02040502050405020303" pitchFamily="18" charset="0"/>
              </a:rPr>
              <a:t> Target</a:t>
            </a:r>
            <a:r>
              <a:rPr lang="ko-KR" altLang="ko-KR" sz="2200" dirty="0">
                <a:latin typeface="Georgia" panose="02040502050405020303" pitchFamily="18" charset="0"/>
              </a:rPr>
              <a:t>의 입자를 증발시키면 반응가스</a:t>
            </a:r>
            <a:r>
              <a:rPr lang="en-US" altLang="ko-KR" sz="2200" dirty="0">
                <a:latin typeface="Georgia" panose="02040502050405020303" pitchFamily="18" charset="0"/>
              </a:rPr>
              <a:t>(N</a:t>
            </a:r>
            <a:r>
              <a:rPr lang="ko-KR" altLang="ko-KR" sz="2200" dirty="0">
                <a:latin typeface="Georgia" panose="02040502050405020303" pitchFamily="18" charset="0"/>
              </a:rPr>
              <a:t>₂등</a:t>
            </a:r>
            <a:r>
              <a:rPr lang="en-US" altLang="ko-KR" sz="2200" dirty="0">
                <a:latin typeface="Georgia" panose="02040502050405020303" pitchFamily="18" charset="0"/>
              </a:rPr>
              <a:t>)</a:t>
            </a:r>
            <a:r>
              <a:rPr lang="ko-KR" altLang="ko-KR" sz="2200" dirty="0">
                <a:latin typeface="Georgia" panose="02040502050405020303" pitchFamily="18" charset="0"/>
              </a:rPr>
              <a:t>와 반응되어 이온화 된다</a:t>
            </a:r>
            <a:r>
              <a:rPr lang="en-US" altLang="ko-KR" sz="2200" dirty="0">
                <a:latin typeface="Georgia" panose="02040502050405020303" pitchFamily="18" charset="0"/>
              </a:rPr>
              <a:t>.</a:t>
            </a:r>
            <a:endParaRPr lang="ko-KR" altLang="ko-KR" sz="2200" dirty="0">
              <a:latin typeface="Georgia" panose="02040502050405020303" pitchFamily="18" charset="0"/>
            </a:endParaRPr>
          </a:p>
          <a:p>
            <a:r>
              <a:rPr lang="ko-KR" altLang="ko-KR" sz="2200" dirty="0">
                <a:latin typeface="Georgia" panose="02040502050405020303" pitchFamily="18" charset="0"/>
              </a:rPr>
              <a:t>이때</a:t>
            </a:r>
            <a:r>
              <a:rPr lang="en-US" altLang="ko-KR" sz="2200" dirty="0">
                <a:latin typeface="Georgia" panose="02040502050405020303" pitchFamily="18" charset="0"/>
              </a:rPr>
              <a:t>, </a:t>
            </a:r>
            <a:r>
              <a:rPr lang="ko-KR" altLang="ko-KR" sz="2200" dirty="0">
                <a:latin typeface="Georgia" panose="02040502050405020303" pitchFamily="18" charset="0"/>
              </a:rPr>
              <a:t>이온화 된</a:t>
            </a:r>
            <a:r>
              <a:rPr lang="en-US" altLang="ko-KR" sz="2200" dirty="0">
                <a:latin typeface="Georgia" panose="02040502050405020303" pitchFamily="18" charset="0"/>
              </a:rPr>
              <a:t> Coating Material</a:t>
            </a:r>
            <a:r>
              <a:rPr lang="ko-KR" altLang="en-US" sz="2200" dirty="0">
                <a:latin typeface="Georgia" panose="02040502050405020303" pitchFamily="18" charset="0"/>
              </a:rPr>
              <a:t>을</a:t>
            </a:r>
            <a:r>
              <a:rPr lang="en-US" altLang="ko-KR" sz="2200" dirty="0">
                <a:latin typeface="Georgia" panose="02040502050405020303" pitchFamily="18" charset="0"/>
              </a:rPr>
              <a:t> Bias </a:t>
            </a:r>
            <a:r>
              <a:rPr lang="ko-KR" altLang="ko-KR" sz="2200" dirty="0">
                <a:latin typeface="Georgia" panose="02040502050405020303" pitchFamily="18" charset="0"/>
              </a:rPr>
              <a:t>전원을 이용하여 제품에 증착 시키는 방법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1695172" y="23209904"/>
            <a:ext cx="70646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Ion-Plating Coating</a:t>
            </a:r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 종류 별 특성</a:t>
            </a:r>
            <a:endParaRPr lang="ko-KR" altLang="en-US" sz="2500" dirty="0"/>
          </a:p>
        </p:txBody>
      </p:sp>
      <p:grpSp>
        <p:nvGrpSpPr>
          <p:cNvPr id="113" name="그룹 112"/>
          <p:cNvGrpSpPr>
            <a:grpSpLocks noChangeAspect="1"/>
          </p:cNvGrpSpPr>
          <p:nvPr/>
        </p:nvGrpSpPr>
        <p:grpSpPr>
          <a:xfrm>
            <a:off x="11035312" y="22970777"/>
            <a:ext cx="625952" cy="664980"/>
            <a:chOff x="2040539" y="5771670"/>
            <a:chExt cx="782440" cy="831225"/>
          </a:xfrm>
        </p:grpSpPr>
        <p:grpSp>
          <p:nvGrpSpPr>
            <p:cNvPr id="114" name="그룹 113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119" name="포인트가 32개인 별 118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0" name="순서도: 연결자 119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순서도: 연결자 120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그룹 114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116" name="포인트가 32개인 별 115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7" name="순서도: 연결자 116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8" name="순서도: 연결자 117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056" name="그림 20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7" y="23878941"/>
            <a:ext cx="9727803" cy="5500548"/>
          </a:xfrm>
          <a:prstGeom prst="rect">
            <a:avLst/>
          </a:prstGeom>
        </p:spPr>
      </p:pic>
      <p:grpSp>
        <p:nvGrpSpPr>
          <p:cNvPr id="97" name="그룹 96"/>
          <p:cNvGrpSpPr/>
          <p:nvPr/>
        </p:nvGrpSpPr>
        <p:grpSpPr>
          <a:xfrm>
            <a:off x="1127757" y="14545841"/>
            <a:ext cx="17522389" cy="720080"/>
            <a:chOff x="1494738" y="9001225"/>
            <a:chExt cx="17522389" cy="720080"/>
          </a:xfrm>
        </p:grpSpPr>
        <p:sp>
          <p:nvSpPr>
            <p:cNvPr id="98" name="해 97"/>
            <p:cNvSpPr/>
            <p:nvPr/>
          </p:nvSpPr>
          <p:spPr>
            <a:xfrm>
              <a:off x="1494738" y="9001225"/>
              <a:ext cx="665652" cy="720080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200" b="1" dirty="0">
                  <a:solidFill>
                    <a:schemeClr val="tx1"/>
                  </a:solidFill>
                </a:rPr>
                <a:t>7</a:t>
              </a:r>
              <a:endParaRPr lang="ko-KR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232396" y="9126191"/>
              <a:ext cx="1678473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Georgia" panose="02040502050405020303" pitchFamily="18" charset="0"/>
                </a:rPr>
                <a:t>Titanium / Zirconium</a:t>
              </a:r>
              <a:r>
                <a:rPr lang="ko-KR" altLang="en-US" sz="2500" b="1" dirty="0">
                  <a:latin typeface="Georgia" panose="02040502050405020303" pitchFamily="18" charset="0"/>
                </a:rPr>
                <a:t>은 </a:t>
              </a:r>
              <a:r>
                <a:rPr lang="ko-KR" altLang="ko-KR" sz="2500" b="1" dirty="0">
                  <a:latin typeface="Georgia" panose="02040502050405020303" pitchFamily="18" charset="0"/>
                </a:rPr>
                <a:t>의료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 </a:t>
              </a:r>
              <a:r>
                <a:rPr lang="ko-KR" altLang="ko-KR" sz="2500" b="1" dirty="0">
                  <a:latin typeface="Georgia" panose="02040502050405020303" pitchFamily="18" charset="0"/>
                </a:rPr>
                <a:t>기기 및 치아용 재료나 인공 뼈 등 인체의 보조기구로 사용 될 만큼 인체에 </a:t>
              </a:r>
              <a:r>
                <a:rPr lang="ko-KR" altLang="en-US" sz="2500" b="1" dirty="0">
                  <a:latin typeface="Georgia" panose="02040502050405020303" pitchFamily="18" charset="0"/>
                </a:rPr>
                <a:t>무</a:t>
              </a:r>
              <a:r>
                <a:rPr lang="ko-KR" altLang="ko-KR" sz="2500" b="1" dirty="0">
                  <a:latin typeface="Georgia" panose="02040502050405020303" pitchFamily="18" charset="0"/>
                </a:rPr>
                <a:t>해</a:t>
              </a:r>
              <a:r>
                <a:rPr lang="ko-KR" altLang="en-US" sz="2500" b="1" dirty="0">
                  <a:latin typeface="Georgia" panose="02040502050405020303" pitchFamily="18" charset="0"/>
                </a:rPr>
                <a:t>하다</a:t>
              </a:r>
              <a:r>
                <a:rPr lang="en-US" altLang="ko-KR" sz="2500" b="1" dirty="0">
                  <a:latin typeface="Georgia" panose="02040502050405020303" pitchFamily="18" charset="0"/>
                </a:rPr>
                <a:t>.</a:t>
              </a:r>
              <a:endParaRPr lang="ko-KR" altLang="en-US" sz="2500" dirty="0">
                <a:latin typeface="Georgia" panose="02040502050405020303" pitchFamily="18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360433" y="29690624"/>
            <a:ext cx="70646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0070C0"/>
                </a:solidFill>
                <a:latin typeface="Georgia" panose="02040502050405020303" pitchFamily="18" charset="0"/>
              </a:rPr>
              <a:t>지적 재산권</a:t>
            </a:r>
            <a:endParaRPr lang="ko-KR" altLang="en-US" sz="2500" dirty="0"/>
          </a:p>
        </p:txBody>
      </p:sp>
      <p:grpSp>
        <p:nvGrpSpPr>
          <p:cNvPr id="105" name="그룹 104"/>
          <p:cNvGrpSpPr>
            <a:grpSpLocks noChangeAspect="1"/>
          </p:cNvGrpSpPr>
          <p:nvPr/>
        </p:nvGrpSpPr>
        <p:grpSpPr>
          <a:xfrm>
            <a:off x="700573" y="29451497"/>
            <a:ext cx="625952" cy="664980"/>
            <a:chOff x="2040539" y="5771670"/>
            <a:chExt cx="782440" cy="831225"/>
          </a:xfrm>
        </p:grpSpPr>
        <p:grpSp>
          <p:nvGrpSpPr>
            <p:cNvPr id="111" name="그룹 110"/>
            <p:cNvGrpSpPr/>
            <p:nvPr/>
          </p:nvGrpSpPr>
          <p:grpSpPr>
            <a:xfrm>
              <a:off x="2318979" y="6098895"/>
              <a:ext cx="504000" cy="504000"/>
              <a:chOff x="10798969" y="7775136"/>
              <a:chExt cx="504000" cy="504000"/>
            </a:xfrm>
          </p:grpSpPr>
          <p:sp>
            <p:nvSpPr>
              <p:cNvPr id="126" name="포인트가 32개인 별 125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7" name="순서도: 연결자 126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순서도: 연결자 127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" name="그룹 121"/>
            <p:cNvGrpSpPr>
              <a:grpSpLocks noChangeAspect="1"/>
            </p:cNvGrpSpPr>
            <p:nvPr/>
          </p:nvGrpSpPr>
          <p:grpSpPr>
            <a:xfrm>
              <a:off x="2040539" y="5771670"/>
              <a:ext cx="352800" cy="352800"/>
              <a:chOff x="10798969" y="7775136"/>
              <a:chExt cx="504000" cy="504000"/>
            </a:xfrm>
          </p:grpSpPr>
          <p:sp>
            <p:nvSpPr>
              <p:cNvPr id="123" name="포인트가 32개인 별 122"/>
              <p:cNvSpPr>
                <a:spLocks noChangeAspect="1"/>
              </p:cNvSpPr>
              <p:nvPr/>
            </p:nvSpPr>
            <p:spPr>
              <a:xfrm>
                <a:off x="10798969" y="7775136"/>
                <a:ext cx="504000" cy="504000"/>
              </a:xfrm>
              <a:prstGeom prst="star3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:endParaRPr lang="ko-KR" altLang="en-US" sz="55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24" name="순서도: 연결자 123"/>
              <p:cNvSpPr>
                <a:spLocks noChangeAspect="1"/>
              </p:cNvSpPr>
              <p:nvPr/>
            </p:nvSpPr>
            <p:spPr>
              <a:xfrm>
                <a:off x="10998885" y="7972346"/>
                <a:ext cx="108929" cy="113486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순서도: 연결자 124"/>
              <p:cNvSpPr/>
              <p:nvPr/>
            </p:nvSpPr>
            <p:spPr>
              <a:xfrm>
                <a:off x="10873329" y="7849069"/>
                <a:ext cx="360040" cy="360040"/>
              </a:xfrm>
              <a:prstGeom prst="flowChartConnector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29" name="직사각형 128"/>
          <p:cNvSpPr/>
          <p:nvPr/>
        </p:nvSpPr>
        <p:spPr>
          <a:xfrm>
            <a:off x="973013" y="30243585"/>
            <a:ext cx="982833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latin typeface="Georgia" panose="02040502050405020303" pitchFamily="18" charset="0"/>
              </a:rPr>
              <a:t>- </a:t>
            </a:r>
            <a:r>
              <a:rPr lang="ko-KR" altLang="en-US" sz="2200" b="1" dirty="0">
                <a:latin typeface="Georgia" panose="02040502050405020303" pitchFamily="18" charset="0"/>
              </a:rPr>
              <a:t>이온 플레이팅 지그 장치 </a:t>
            </a:r>
            <a:r>
              <a:rPr lang="en-US" altLang="ko-KR" sz="2200" b="1" dirty="0">
                <a:latin typeface="Georgia" panose="02040502050405020303" pitchFamily="18" charset="0"/>
              </a:rPr>
              <a:t>(</a:t>
            </a:r>
            <a:r>
              <a:rPr lang="ko-KR" altLang="en-US" sz="2200" b="1" dirty="0">
                <a:latin typeface="Georgia" panose="02040502050405020303" pitchFamily="18" charset="0"/>
              </a:rPr>
              <a:t>특허 </a:t>
            </a:r>
            <a:r>
              <a:rPr lang="en-US" altLang="ko-KR" sz="2200" b="1" dirty="0">
                <a:latin typeface="Georgia" panose="02040502050405020303" pitchFamily="18" charset="0"/>
              </a:rPr>
              <a:t>10-0727644)</a:t>
            </a:r>
          </a:p>
          <a:p>
            <a:r>
              <a:rPr lang="en-US" altLang="ko-KR" sz="2200" b="1" dirty="0">
                <a:latin typeface="Georgia" panose="02040502050405020303" pitchFamily="18" charset="0"/>
              </a:rPr>
              <a:t>- </a:t>
            </a:r>
            <a:r>
              <a:rPr lang="ko-KR" altLang="en-US" sz="2200" b="1" dirty="0">
                <a:latin typeface="Georgia" panose="02040502050405020303" pitchFamily="18" charset="0"/>
              </a:rPr>
              <a:t>이온 플레이팅 장치 </a:t>
            </a:r>
            <a:r>
              <a:rPr lang="en-US" altLang="ko-KR" sz="2200" b="1" dirty="0">
                <a:latin typeface="Georgia" panose="02040502050405020303" pitchFamily="18" charset="0"/>
              </a:rPr>
              <a:t>(</a:t>
            </a:r>
            <a:r>
              <a:rPr lang="ko-KR" altLang="en-US" sz="2200" b="1" dirty="0">
                <a:latin typeface="Georgia" panose="02040502050405020303" pitchFamily="18" charset="0"/>
              </a:rPr>
              <a:t>특허 </a:t>
            </a:r>
            <a:r>
              <a:rPr lang="en-US" altLang="ko-KR" sz="2200" b="1" dirty="0">
                <a:latin typeface="Georgia" panose="02040502050405020303" pitchFamily="18" charset="0"/>
              </a:rPr>
              <a:t>10-0727645)</a:t>
            </a:r>
          </a:p>
          <a:p>
            <a:r>
              <a:rPr lang="en-US" altLang="ko-KR" sz="2200" b="1" dirty="0">
                <a:latin typeface="Georgia" panose="02040502050405020303" pitchFamily="18" charset="0"/>
              </a:rPr>
              <a:t>- </a:t>
            </a:r>
            <a:r>
              <a:rPr lang="ko-KR" altLang="en-US" sz="2200" b="1" dirty="0">
                <a:latin typeface="Georgia" panose="02040502050405020303" pitchFamily="18" charset="0"/>
              </a:rPr>
              <a:t>이온 플레이팅 지그 장치의 금속 타겟용 자속 유도구 </a:t>
            </a:r>
            <a:r>
              <a:rPr lang="en-US" altLang="ko-KR" sz="2200" b="1" dirty="0">
                <a:latin typeface="Georgia" panose="02040502050405020303" pitchFamily="18" charset="0"/>
              </a:rPr>
              <a:t>(</a:t>
            </a:r>
            <a:r>
              <a:rPr lang="ko-KR" altLang="en-US" sz="2200" b="1" dirty="0">
                <a:latin typeface="Georgia" panose="02040502050405020303" pitchFamily="18" charset="0"/>
              </a:rPr>
              <a:t>특허 </a:t>
            </a:r>
            <a:r>
              <a:rPr lang="en-US" altLang="ko-KR" sz="2200" b="1" dirty="0">
                <a:latin typeface="Georgia" panose="02040502050405020303" pitchFamily="18" charset="0"/>
              </a:rPr>
              <a:t>10-0727646)</a:t>
            </a:r>
          </a:p>
          <a:p>
            <a:r>
              <a:rPr lang="en-US" altLang="ko-KR" sz="2200" b="1" dirty="0">
                <a:latin typeface="Georgia" panose="02040502050405020303" pitchFamily="18" charset="0"/>
              </a:rPr>
              <a:t>- </a:t>
            </a:r>
            <a:r>
              <a:rPr lang="ko-KR" altLang="en-US" sz="2200" b="1" dirty="0">
                <a:latin typeface="Georgia" panose="02040502050405020303" pitchFamily="18" charset="0"/>
              </a:rPr>
              <a:t>주방용품 코팅방법 및 이 방법에 의하여 제조된 주방용품 </a:t>
            </a:r>
            <a:r>
              <a:rPr lang="en-US" altLang="ko-KR" sz="2200" b="1" dirty="0">
                <a:latin typeface="Georgia" panose="02040502050405020303" pitchFamily="18" charset="0"/>
              </a:rPr>
              <a:t>(</a:t>
            </a:r>
            <a:r>
              <a:rPr lang="ko-KR" altLang="en-US" sz="2200" b="1" dirty="0">
                <a:latin typeface="Georgia" panose="02040502050405020303" pitchFamily="18" charset="0"/>
              </a:rPr>
              <a:t>특허 </a:t>
            </a:r>
            <a:r>
              <a:rPr lang="en-US" altLang="ko-KR" sz="2200" b="1" dirty="0">
                <a:latin typeface="Georgia" panose="02040502050405020303" pitchFamily="18" charset="0"/>
              </a:rPr>
              <a:t>10-0859875)</a:t>
            </a:r>
          </a:p>
          <a:p>
            <a:r>
              <a:rPr lang="en-US" altLang="ko-KR" sz="2200" b="1" dirty="0">
                <a:latin typeface="Georgia" panose="02040502050405020303" pitchFamily="18" charset="0"/>
              </a:rPr>
              <a:t>- </a:t>
            </a:r>
            <a:r>
              <a:rPr lang="ko-KR" altLang="en-US" sz="2200" b="1" dirty="0">
                <a:latin typeface="Georgia" panose="02040502050405020303" pitchFamily="18" charset="0"/>
              </a:rPr>
              <a:t>다중 타겟을 구비한 이온 플레이팅 장치 </a:t>
            </a:r>
            <a:r>
              <a:rPr lang="en-US" altLang="ko-KR" sz="2200" b="1" dirty="0">
                <a:latin typeface="Georgia" panose="02040502050405020303" pitchFamily="18" charset="0"/>
              </a:rPr>
              <a:t>(</a:t>
            </a:r>
            <a:r>
              <a:rPr lang="ko-KR" altLang="en-US" sz="2200" b="1" dirty="0">
                <a:latin typeface="Georgia" panose="02040502050405020303" pitchFamily="18" charset="0"/>
              </a:rPr>
              <a:t>특허 </a:t>
            </a:r>
            <a:r>
              <a:rPr lang="en-US" altLang="ko-KR" sz="2200" b="1" dirty="0">
                <a:latin typeface="Georgia" panose="02040502050405020303" pitchFamily="18" charset="0"/>
              </a:rPr>
              <a:t>10-2059638)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024" y="23878942"/>
            <a:ext cx="10128486" cy="781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4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8868</TotalTime>
  <Words>759</Words>
  <Application>Microsoft Office PowerPoint</Application>
  <PresentationFormat>사용자 지정</PresentationFormat>
  <Paragraphs>92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맑은 고딕</vt:lpstr>
      <vt:lpstr>Arial</vt:lpstr>
      <vt:lpstr>Georgia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‘제3기 나노기술종합발전계획 5대전략에 따른 세부내용</dc:title>
  <dc:creator>skm</dc:creator>
  <cp:lastModifiedBy>k30019</cp:lastModifiedBy>
  <cp:revision>215</cp:revision>
  <cp:lastPrinted>2019-03-04T07:28:46Z</cp:lastPrinted>
  <dcterms:created xsi:type="dcterms:W3CDTF">2014-03-17T22:57:25Z</dcterms:created>
  <dcterms:modified xsi:type="dcterms:W3CDTF">2020-05-08T07:34:19Z</dcterms:modified>
</cp:coreProperties>
</file>